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303" r:id="rId3"/>
    <p:sldId id="302" r:id="rId4"/>
    <p:sldId id="301" r:id="rId5"/>
    <p:sldId id="292" r:id="rId6"/>
    <p:sldId id="297" r:id="rId7"/>
    <p:sldId id="300" r:id="rId8"/>
    <p:sldId id="298" r:id="rId9"/>
    <p:sldId id="299" r:id="rId10"/>
    <p:sldId id="294" r:id="rId11"/>
    <p:sldId id="295" r:id="rId12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1423" autoAdjust="0"/>
  </p:normalViewPr>
  <p:slideViewPr>
    <p:cSldViewPr snapToGrid="0">
      <p:cViewPr varScale="1">
        <p:scale>
          <a:sx n="66" d="100"/>
          <a:sy n="66" d="100"/>
        </p:scale>
        <p:origin x="900" y="48"/>
      </p:cViewPr>
      <p:guideLst/>
    </p:cSldViewPr>
  </p:slideViewPr>
  <p:outlineViewPr>
    <p:cViewPr>
      <p:scale>
        <a:sx n="33" d="100"/>
        <a:sy n="33" d="100"/>
      </p:scale>
      <p:origin x="0" y="-64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67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873B9F-50A0-4622-8B27-9EA7B86E7C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217B71-78E5-4F1B-8D85-573B8AAD3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A5925-1F73-40BA-85C9-D3AC61ACF64E}" type="datetimeFigureOut">
              <a:rPr lang="en-US" smtClean="0"/>
              <a:t>6/5/2021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A5D993-102A-4921-A12E-E8E8D0285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F94975-3B91-4B9C-9498-7DA766AE14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0B77D-D561-4A25-8C29-51CAB365AE4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642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28DB0-09F6-4366-A211-0FA9A757C8BD}" type="datetimeFigureOut">
              <a:rPr lang="en-US" noProof="0" smtClean="0"/>
              <a:t>6/5/2021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CE8F5-1341-475C-BF40-2E24D91E8058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0649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xiY4yf6GGg&amp;t=84s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xiY4yf6GGg&amp;t=84s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Ethernet</a:t>
            </a:r>
            <a:r>
              <a:rPr lang="en-GB" baseline="0" dirty="0"/>
              <a:t> cable source: https://www.pxfuel.com/en/search?q=Ethernet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Wi-Fi</a:t>
            </a:r>
            <a:r>
              <a:rPr lang="en-GB" baseline="0" dirty="0"/>
              <a:t> source: https://www.needpix.com/photo/626914/wifi-wireless-device-wi-fi-free-pictures-free-photos-free-images-royalty-free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Fibre optic cable source: https://www.pikrepo.com/fmium/blue-and-yellow-fiber-optic-cables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39317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Ethernet</a:t>
            </a:r>
            <a:r>
              <a:rPr lang="en-GB" baseline="0" dirty="0"/>
              <a:t> cable source: https://www.pxfuel.com/en/search?q=Ethernet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Wi-Fi</a:t>
            </a:r>
            <a:r>
              <a:rPr lang="en-GB" baseline="0" dirty="0"/>
              <a:t> source: https://www.needpix.com/photo/626914/wifi-wireless-device-wi-fi-free-pictures-free-photos-free-images-royalty-free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Fibre optic cable source: https://www.pikrepo.com/fmium/blue-and-yellow-fiber-optic-cables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11879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NIC Source: https://pxhere.com/en/photo/1387078</a:t>
            </a:r>
          </a:p>
          <a:p>
            <a:r>
              <a:rPr lang="en-GB" dirty="0"/>
              <a:t>Discussion icon</a:t>
            </a:r>
            <a:r>
              <a:rPr lang="en-GB" baseline="0" dirty="0"/>
              <a:t> source: https://thenounproject.com/term/group-discussion/961250/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58497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https://www.youtube.com/watch?v=1z0ULvg_pW8&amp;t=2s</a:t>
            </a:r>
          </a:p>
          <a:p>
            <a:r>
              <a:rPr lang="en-GB" dirty="0"/>
              <a:t>Video for WAP:</a:t>
            </a:r>
          </a:p>
          <a:p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https://www.youtube.com/watch?v=OxiY4yf6GGg&amp;t=84s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34266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https://www.youtube.com/watch?v=1z0ULvg_pW8&amp;t=2s</a:t>
            </a:r>
          </a:p>
          <a:p>
            <a:r>
              <a:rPr lang="en-GB" dirty="0"/>
              <a:t>Video for WAP:</a:t>
            </a:r>
          </a:p>
          <a:p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https://www.youtube.com/watch?v=OxiY4yf6GGg&amp;t=84s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960890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purpose of this task is to help students</a:t>
            </a:r>
            <a:r>
              <a:rPr lang="en-GB" baseline="0" dirty="0"/>
              <a:t> build descriptive answers through scaffolding.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36526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945AC3A-7D9B-423E-A2BF-B883C9B2D241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"/>
          <a:stretch/>
        </p:blipFill>
        <p:spPr>
          <a:xfrm>
            <a:off x="7801452" y="1"/>
            <a:ext cx="4389120" cy="667512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7524B29-B525-4E47-862B-FD57B403D539}"/>
              </a:ext>
            </a:extLst>
          </p:cNvPr>
          <p:cNvSpPr/>
          <p:nvPr userDrawn="1"/>
        </p:nvSpPr>
        <p:spPr>
          <a:xfrm>
            <a:off x="7804351" y="1"/>
            <a:ext cx="4386221" cy="667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0927D5-AE1A-4ABD-BD8F-2F78723FF0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1284" y="1"/>
            <a:ext cx="7815636" cy="667702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Insert or Drag and Drop your Image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4C333A-735B-44F8-99E4-E73D8172DE35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69AA83-848B-4DFD-A644-A5D9CEFF95E3}"/>
              </a:ext>
            </a:extLst>
          </p:cNvPr>
          <p:cNvSpPr/>
          <p:nvPr userDrawn="1"/>
        </p:nvSpPr>
        <p:spPr>
          <a:xfrm>
            <a:off x="7804351" y="6678000"/>
            <a:ext cx="4224295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2880EF2-ACF9-4D66-99FF-99CB3F61BE99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3392" y="1962149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8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Graphic 11">
            <a:extLst>
              <a:ext uri="{FF2B5EF4-FFF2-40B4-BE49-F238E27FC236}">
                <a16:creationId xmlns:a16="http://schemas.microsoft.com/office/drawing/2014/main" id="{54BAE1D8-3DF8-48CA-92C4-2E2064E4A3C5}"/>
              </a:ext>
            </a:extLst>
          </p:cNvPr>
          <p:cNvSpPr/>
          <p:nvPr userDrawn="1"/>
        </p:nvSpPr>
        <p:spPr>
          <a:xfrm>
            <a:off x="8776606" y="3981146"/>
            <a:ext cx="3413965" cy="2695876"/>
          </a:xfrm>
          <a:custGeom>
            <a:avLst/>
            <a:gdLst>
              <a:gd name="connsiteX0" fmla="*/ 4121944 w 4124325"/>
              <a:gd name="connsiteY0" fmla="*/ 1555076 h 3257550"/>
              <a:gd name="connsiteX1" fmla="*/ 4118134 w 4124325"/>
              <a:gd name="connsiteY1" fmla="*/ 1533169 h 3257550"/>
              <a:gd name="connsiteX2" fmla="*/ 2782729 w 4124325"/>
              <a:gd name="connsiteY2" fmla="*/ 39649 h 3257550"/>
              <a:gd name="connsiteX3" fmla="*/ 2108359 w 4124325"/>
              <a:gd name="connsiteY3" fmla="*/ 2436139 h 3257550"/>
              <a:gd name="connsiteX4" fmla="*/ 1262539 w 4124325"/>
              <a:gd name="connsiteY4" fmla="*/ 1310284 h 3257550"/>
              <a:gd name="connsiteX5" fmla="*/ 717709 w 4124325"/>
              <a:gd name="connsiteY5" fmla="*/ 2358986 h 3257550"/>
              <a:gd name="connsiteX6" fmla="*/ 7144 w 4124325"/>
              <a:gd name="connsiteY6" fmla="*/ 3257194 h 3257550"/>
              <a:gd name="connsiteX7" fmla="*/ 4075271 w 4124325"/>
              <a:gd name="connsiteY7" fmla="*/ 3257194 h 3257550"/>
              <a:gd name="connsiteX8" fmla="*/ 4122896 w 4124325"/>
              <a:gd name="connsiteY8" fmla="*/ 3201949 h 3257550"/>
              <a:gd name="connsiteX9" fmla="*/ 4122896 w 4124325"/>
              <a:gd name="connsiteY9" fmla="*/ 1555076 h 3257550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068127 w 4207192"/>
              <a:gd name="connsiteY9" fmla="*/ 3250050 h 3286245"/>
              <a:gd name="connsiteX10" fmla="*/ 4207192 w 4207192"/>
              <a:gd name="connsiteY10" fmla="*/ 3286245 h 3286245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207192 w 4207192"/>
              <a:gd name="connsiteY9" fmla="*/ 3286245 h 3286245"/>
              <a:gd name="connsiteX0" fmla="*/ 4115752 w 4115752"/>
              <a:gd name="connsiteY0" fmla="*/ 3194805 h 3250050"/>
              <a:gd name="connsiteX1" fmla="*/ 4115752 w 4115752"/>
              <a:gd name="connsiteY1" fmla="*/ 1547932 h 3250050"/>
              <a:gd name="connsiteX2" fmla="*/ 4114800 w 4115752"/>
              <a:gd name="connsiteY2" fmla="*/ 1547932 h 3250050"/>
              <a:gd name="connsiteX3" fmla="*/ 4110990 w 4115752"/>
              <a:gd name="connsiteY3" fmla="*/ 1526025 h 3250050"/>
              <a:gd name="connsiteX4" fmla="*/ 2775585 w 4115752"/>
              <a:gd name="connsiteY4" fmla="*/ 32505 h 3250050"/>
              <a:gd name="connsiteX5" fmla="*/ 2101215 w 4115752"/>
              <a:gd name="connsiteY5" fmla="*/ 2428995 h 3250050"/>
              <a:gd name="connsiteX6" fmla="*/ 1255395 w 4115752"/>
              <a:gd name="connsiteY6" fmla="*/ 1303140 h 3250050"/>
              <a:gd name="connsiteX7" fmla="*/ 710565 w 4115752"/>
              <a:gd name="connsiteY7" fmla="*/ 2351842 h 3250050"/>
              <a:gd name="connsiteX8" fmla="*/ 0 w 4115752"/>
              <a:gd name="connsiteY8" fmla="*/ 3250050 h 3250050"/>
              <a:gd name="connsiteX0" fmla="*/ 4115752 w 4115752"/>
              <a:gd name="connsiteY0" fmla="*/ 1547932 h 3250050"/>
              <a:gd name="connsiteX1" fmla="*/ 4114800 w 4115752"/>
              <a:gd name="connsiteY1" fmla="*/ 1547932 h 3250050"/>
              <a:gd name="connsiteX2" fmla="*/ 4110990 w 4115752"/>
              <a:gd name="connsiteY2" fmla="*/ 1526025 h 3250050"/>
              <a:gd name="connsiteX3" fmla="*/ 2775585 w 4115752"/>
              <a:gd name="connsiteY3" fmla="*/ 32505 h 3250050"/>
              <a:gd name="connsiteX4" fmla="*/ 2101215 w 4115752"/>
              <a:gd name="connsiteY4" fmla="*/ 2428995 h 3250050"/>
              <a:gd name="connsiteX5" fmla="*/ 1255395 w 4115752"/>
              <a:gd name="connsiteY5" fmla="*/ 1303140 h 3250050"/>
              <a:gd name="connsiteX6" fmla="*/ 710565 w 4115752"/>
              <a:gd name="connsiteY6" fmla="*/ 2351842 h 3250050"/>
              <a:gd name="connsiteX7" fmla="*/ 0 w 4115752"/>
              <a:gd name="connsiteY7" fmla="*/ 3250050 h 325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5752" h="3250050">
                <a:moveTo>
                  <a:pt x="4115752" y="1547932"/>
                </a:moveTo>
                <a:lnTo>
                  <a:pt x="4114800" y="1547932"/>
                </a:lnTo>
                <a:cubicBezTo>
                  <a:pt x="4114800" y="1540312"/>
                  <a:pt x="4113847" y="1532692"/>
                  <a:pt x="4110990" y="1526025"/>
                </a:cubicBezTo>
                <a:cubicBezTo>
                  <a:pt x="4060507" y="1391722"/>
                  <a:pt x="3224212" y="-249435"/>
                  <a:pt x="2775585" y="32505"/>
                </a:cubicBezTo>
                <a:cubicBezTo>
                  <a:pt x="2375535" y="283965"/>
                  <a:pt x="2629852" y="2428995"/>
                  <a:pt x="2101215" y="2428995"/>
                </a:cubicBezTo>
                <a:cubicBezTo>
                  <a:pt x="1784985" y="2428995"/>
                  <a:pt x="1670685" y="1303140"/>
                  <a:pt x="1255395" y="1303140"/>
                </a:cubicBezTo>
                <a:cubicBezTo>
                  <a:pt x="1037272" y="1303140"/>
                  <a:pt x="710565" y="1554600"/>
                  <a:pt x="710565" y="2351842"/>
                </a:cubicBezTo>
                <a:cubicBezTo>
                  <a:pt x="710565" y="3149085"/>
                  <a:pt x="0" y="3250050"/>
                  <a:pt x="0" y="3250050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4E860F-437F-442E-898C-244A0DD5D765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F9123-1F0C-4BD2-8233-FEE5B2A4661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E8981-59A6-4480-80A6-5619C220178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11923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DDDF3-2E7E-4175-ACE9-B214DCE40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5302A3D4-CF60-41AF-924C-B30D3FD997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E8FCF-8FC7-49D2-9516-7662294E35B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208B4-CFD5-4FAE-9519-74EFAC0B036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2122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ED074E-AB07-44D1-8B4E-189EAEF798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01D44B-9877-40D1-B788-EE3BFD57C5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4663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FB83C35-D975-48B4-8E79-AB7A1A80DF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799832" cy="667512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7E187E-6082-49C3-B795-CC4321FE39F8}"/>
              </a:ext>
            </a:extLst>
          </p:cNvPr>
          <p:cNvSpPr/>
          <p:nvPr userDrawn="1"/>
        </p:nvSpPr>
        <p:spPr>
          <a:xfrm>
            <a:off x="6671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FBFF6A8-5ABD-4191-81E4-C9F86380A5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27D1E-1708-4D17-AB85-058EE0C347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gradFill>
            <a:gsLst>
              <a:gs pos="82000">
                <a:schemeClr val="tx1">
                  <a:lumMod val="85000"/>
                  <a:lumOff val="15000"/>
                </a:schemeClr>
              </a:gs>
              <a:gs pos="100000">
                <a:schemeClr val="tx1"/>
              </a:gs>
            </a:gsLst>
          </a:gra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529A18-E6EB-4081-B804-B2FCF5287DF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594400" y="6678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3834" y="2481141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CDBDF0B-F377-47FD-9DA1-C3BDA7C1D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3833" y="4220102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/>
        </p:nvSpPr>
        <p:spPr>
          <a:xfrm flipH="1">
            <a:off x="-1428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20236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04150" y="1"/>
            <a:ext cx="4387850" cy="667948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428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5A87C21-15CD-48D8-B583-89B110156879}"/>
              </a:ext>
            </a:extLst>
          </p:cNvPr>
          <p:cNvSpPr/>
          <p:nvPr userDrawn="1"/>
        </p:nvSpPr>
        <p:spPr>
          <a:xfrm>
            <a:off x="7804351" y="0"/>
            <a:ext cx="4386221" cy="66770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27752" y="4320000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5092E684-C621-4F92-A05A-A167EEF462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57037" y="4320000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6958D132-F2A9-41E1-BDD8-067D52CE5FE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27752" y="2395565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88FD4DB-5089-4686-B4F7-A26163146C9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057037" y="2395565"/>
            <a:ext cx="1800000" cy="1800000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324023AF-AB97-4B60-86FA-5DC8DA1B5C4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7752" y="471129"/>
            <a:ext cx="1800000" cy="180000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210F231-568A-4348-B33F-9EBB4A5CF9E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057037" y="471129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</p:spTree>
    <p:extLst>
      <p:ext uri="{BB962C8B-B14F-4D97-AF65-F5344CB8AC3E}">
        <p14:creationId xmlns:p14="http://schemas.microsoft.com/office/powerpoint/2010/main" val="2445114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Left Header">
            <a:extLst>
              <a:ext uri="{FF2B5EF4-FFF2-40B4-BE49-F238E27FC236}">
                <a16:creationId xmlns:a16="http://schemas.microsoft.com/office/drawing/2014/main" id="{2241B0A0-0033-49FF-89B8-142165C8E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A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Right Header">
            <a:extLst>
              <a:ext uri="{FF2B5EF4-FFF2-40B4-BE49-F238E27FC236}">
                <a16:creationId xmlns:a16="http://schemas.microsoft.com/office/drawing/2014/main" id="{069A9930-1B94-49BC-B4A6-B597F155D2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32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B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AC535-CCE6-472A-BA3D-DDE92DFF0ED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F890-EB29-4A5B-A499-BB0FC04447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8888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67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A41AC-399F-4B25-A28A-F7679843C36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0" name="Caption">
            <a:extLst>
              <a:ext uri="{FF2B5EF4-FFF2-40B4-BE49-F238E27FC236}">
                <a16:creationId xmlns:a16="http://schemas.microsoft.com/office/drawing/2014/main" id="{E1C65CF6-B529-468F-B46C-1D1C2E71A1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5845FB-DCB7-4844-B346-98986ADFC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880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FB784EBA-F0C5-4F6F-9426-185FBA239203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0" y="0"/>
            <a:ext cx="12192000" cy="6678000"/>
          </a:xfr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Your Video</a:t>
            </a:r>
          </a:p>
        </p:txBody>
      </p:sp>
      <p:sp>
        <p:nvSpPr>
          <p:cNvPr id="5" name="Caption">
            <a:extLst>
              <a:ext uri="{FF2B5EF4-FFF2-40B4-BE49-F238E27FC236}">
                <a16:creationId xmlns:a16="http://schemas.microsoft.com/office/drawing/2014/main" id="{172090C5-61AC-430F-AA33-8EF3902C46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77EBDA-221D-4CBD-8DBF-E03A370015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2508FC-366E-44DA-80A8-28048E1E4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158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11E4563-E2FC-4D6F-B759-AB4FB77D27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7799832" cy="667512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2FE8913-A018-418C-99FB-2DF342B9B5A0}"/>
              </a:ext>
            </a:extLst>
          </p:cNvPr>
          <p:cNvSpPr/>
          <p:nvPr userDrawn="1"/>
        </p:nvSpPr>
        <p:spPr>
          <a:xfrm>
            <a:off x="0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AF7702AD-1968-4CE6-BC7C-02C0637069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Insert or Drag and Drop your Image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4862" y="3032684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</a:t>
            </a:r>
            <a:endParaRPr lang="en-US" dirty="0"/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 userDrawn="1"/>
        </p:nvSpPr>
        <p:spPr>
          <a:xfrm>
            <a:off x="1774391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/>
          </a:p>
        </p:txBody>
      </p:sp>
      <p:sp>
        <p:nvSpPr>
          <p:cNvPr id="15" name="Name">
            <a:extLst>
              <a:ext uri="{FF2B5EF4-FFF2-40B4-BE49-F238E27FC236}">
                <a16:creationId xmlns:a16="http://schemas.microsoft.com/office/drawing/2014/main" id="{B8C48821-0D90-416C-873E-50587E8A0C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4861" y="4741677"/>
            <a:ext cx="3756943" cy="252000"/>
          </a:xfrm>
        </p:spPr>
        <p:txBody>
          <a:bodyPr anchor="ctr"/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Name</a:t>
            </a:r>
            <a:endParaRPr lang="en-US" dirty="0"/>
          </a:p>
        </p:txBody>
      </p:sp>
      <p:sp>
        <p:nvSpPr>
          <p:cNvPr id="16" name="Email">
            <a:extLst>
              <a:ext uri="{FF2B5EF4-FFF2-40B4-BE49-F238E27FC236}">
                <a16:creationId xmlns:a16="http://schemas.microsoft.com/office/drawing/2014/main" id="{42450180-8D19-405E-97F0-2A309B58D0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8990" y="5147137"/>
            <a:ext cx="3462814" cy="25200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Email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837F23B-0C4D-4D27-BF83-0B10D1CFFDCD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9551A1-FBAD-4CC8-AA99-F9F4D4281782}"/>
              </a:ext>
            </a:extLst>
          </p:cNvPr>
          <p:cNvSpPr/>
          <p:nvPr userDrawn="1"/>
        </p:nvSpPr>
        <p:spPr>
          <a:xfrm>
            <a:off x="7804351" y="6678000"/>
            <a:ext cx="4224296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F695C6B-DBEE-447E-B106-7351E00BD0AF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A38929-6316-4332-83F8-9E95386C7C42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47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921DB-2DD6-4869-9104-BE40FBBCC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C9B96F-1A0A-4B16-BDF7-48B289CD53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A7081-42C5-4F4E-8A26-E7788CCF4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620000"/>
            <a:ext cx="114732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38FCAA-94B1-47BD-AD46-123D3404BBB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11CEA-C130-40E5-A858-8D4FE6E5864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0877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99CE02-8616-40B2-85FF-B06E192752AB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E718F-2F10-41F1-8E9F-18DD53EF065F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1581A5-A75E-41FB-A68A-70BA1AB54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9B02-6E3D-4037-BE18-E02B78663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00" y="1260000"/>
            <a:ext cx="11473200" cy="48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54C2B-6B0B-4286-BFA4-F6131386B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83329"/>
            <a:ext cx="2378438" cy="187367"/>
          </a:xfrm>
          <a:prstGeom prst="rect">
            <a:avLst/>
          </a:prstGeom>
          <a:gradFill>
            <a:gsLst>
              <a:gs pos="82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</p:spPr>
        <p:txBody>
          <a:bodyPr vert="horz" lIns="3600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5D258-5720-4517-B8DE-EB5AA5C4F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4400" y="6678000"/>
            <a:ext cx="597600" cy="144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vert="horz" lIns="0" tIns="0" rIns="72000" bIns="0" rtlCol="0" anchor="ctr"/>
          <a:lstStyle>
            <a:lvl1pPr algn="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058DB212-BFA2-403F-85EF-DFD3FF6D97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71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63" r:id="rId4"/>
    <p:sldLayoutId id="2147483656" r:id="rId5"/>
    <p:sldLayoutId id="2147483660" r:id="rId6"/>
    <p:sldLayoutId id="2147483661" r:id="rId7"/>
    <p:sldLayoutId id="2147483664" r:id="rId8"/>
    <p:sldLayoutId id="2147483650" r:id="rId9"/>
    <p:sldLayoutId id="2147483652" r:id="rId10"/>
    <p:sldLayoutId id="2147483654" r:id="rId11"/>
    <p:sldLayoutId id="214748365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1pPr>
      <a:lvl2pPr marL="536575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2pPr>
      <a:lvl3pPr marL="811213" indent="-2746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3pPr>
      <a:lvl4pPr marL="1074738" indent="-2635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4pPr>
      <a:lvl5pPr marL="1347788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5A836F-346F-4099-BC7B-0D8F3B27F3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WJEC GCSE Digital Technology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FF39718-6251-4A5A-AAC7-767229317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7"/>
            <a:ext cx="3756943" cy="1596979"/>
          </a:xfrm>
        </p:spPr>
        <p:txBody>
          <a:bodyPr/>
          <a:lstStyle/>
          <a:p>
            <a:r>
              <a:rPr lang="en-US" dirty="0"/>
              <a:t>Unit 1:</a:t>
            </a:r>
          </a:p>
          <a:p>
            <a:r>
              <a:rPr lang="en-US" noProof="1"/>
              <a:t>The digital world</a:t>
            </a:r>
          </a:p>
          <a:p>
            <a:endParaRPr lang="en-US" noProof="1"/>
          </a:p>
          <a:p>
            <a:r>
              <a:rPr lang="en-US" noProof="1"/>
              <a:t>DT10:</a:t>
            </a:r>
          </a:p>
          <a:p>
            <a:r>
              <a:rPr lang="en-US" noProof="1"/>
              <a:t>Network hardware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B17638D-56AE-48AD-96C8-EE46229C7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raphic 8" descr="space radar outline">
            <a:extLst>
              <a:ext uri="{FF2B5EF4-FFF2-40B4-BE49-F238E27FC236}">
                <a16:creationId xmlns:a16="http://schemas.microsoft.com/office/drawing/2014/main" id="{52C1AEF9-C750-45F9-AD02-5447187F5716}"/>
              </a:ext>
            </a:extLst>
          </p:cNvPr>
          <p:cNvSpPr/>
          <p:nvPr/>
        </p:nvSpPr>
        <p:spPr>
          <a:xfrm rot="16731500">
            <a:off x="10654807" y="4433342"/>
            <a:ext cx="238125" cy="238125"/>
          </a:xfrm>
          <a:custGeom>
            <a:avLst/>
            <a:gdLst>
              <a:gd name="connsiteX0" fmla="*/ 145256 w 238125"/>
              <a:gd name="connsiteY0" fmla="*/ 159538 h 238125"/>
              <a:gd name="connsiteX1" fmla="*/ 150019 w 238125"/>
              <a:gd name="connsiteY1" fmla="*/ 154775 h 238125"/>
              <a:gd name="connsiteX2" fmla="*/ 150019 w 238125"/>
              <a:gd name="connsiteY2" fmla="*/ 145250 h 238125"/>
              <a:gd name="connsiteX3" fmla="*/ 145256 w 238125"/>
              <a:gd name="connsiteY3" fmla="*/ 140488 h 238125"/>
              <a:gd name="connsiteX4" fmla="*/ 140494 w 238125"/>
              <a:gd name="connsiteY4" fmla="*/ 145250 h 238125"/>
              <a:gd name="connsiteX5" fmla="*/ 140494 w 238125"/>
              <a:gd name="connsiteY5" fmla="*/ 154775 h 238125"/>
              <a:gd name="connsiteX6" fmla="*/ 145256 w 238125"/>
              <a:gd name="connsiteY6" fmla="*/ 159538 h 238125"/>
              <a:gd name="connsiteX7" fmla="*/ 234353 w 238125"/>
              <a:gd name="connsiteY7" fmla="*/ 122828 h 238125"/>
              <a:gd name="connsiteX8" fmla="*/ 196253 w 238125"/>
              <a:gd name="connsiteY8" fmla="*/ 84728 h 238125"/>
              <a:gd name="connsiteX9" fmla="*/ 192881 w 238125"/>
              <a:gd name="connsiteY9" fmla="*/ 83338 h 238125"/>
              <a:gd name="connsiteX10" fmla="*/ 97631 w 238125"/>
              <a:gd name="connsiteY10" fmla="*/ 83338 h 238125"/>
              <a:gd name="connsiteX11" fmla="*/ 93231 w 238125"/>
              <a:gd name="connsiteY11" fmla="*/ 86281 h 238125"/>
              <a:gd name="connsiteX12" fmla="*/ 94259 w 238125"/>
              <a:gd name="connsiteY12" fmla="*/ 91472 h 238125"/>
              <a:gd name="connsiteX13" fmla="*/ 114700 w 238125"/>
              <a:gd name="connsiteY13" fmla="*/ 111913 h 238125"/>
              <a:gd name="connsiteX14" fmla="*/ 73819 w 238125"/>
              <a:gd name="connsiteY14" fmla="*/ 111913 h 238125"/>
              <a:gd name="connsiteX15" fmla="*/ 73819 w 238125"/>
              <a:gd name="connsiteY15" fmla="*/ 45238 h 238125"/>
              <a:gd name="connsiteX16" fmla="*/ 88106 w 238125"/>
              <a:gd name="connsiteY16" fmla="*/ 45238 h 238125"/>
              <a:gd name="connsiteX17" fmla="*/ 92869 w 238125"/>
              <a:gd name="connsiteY17" fmla="*/ 40475 h 238125"/>
              <a:gd name="connsiteX18" fmla="*/ 92869 w 238125"/>
              <a:gd name="connsiteY18" fmla="*/ 21425 h 238125"/>
              <a:gd name="connsiteX19" fmla="*/ 88887 w 238125"/>
              <a:gd name="connsiteY19" fmla="*/ 16729 h 238125"/>
              <a:gd name="connsiteX20" fmla="*/ 31737 w 238125"/>
              <a:gd name="connsiteY20" fmla="*/ 7204 h 238125"/>
              <a:gd name="connsiteX21" fmla="*/ 27880 w 238125"/>
              <a:gd name="connsiteY21" fmla="*/ 8271 h 238125"/>
              <a:gd name="connsiteX22" fmla="*/ 26194 w 238125"/>
              <a:gd name="connsiteY22" fmla="*/ 11900 h 238125"/>
              <a:gd name="connsiteX23" fmla="*/ 26194 w 238125"/>
              <a:gd name="connsiteY23" fmla="*/ 40475 h 238125"/>
              <a:gd name="connsiteX24" fmla="*/ 30956 w 238125"/>
              <a:gd name="connsiteY24" fmla="*/ 45238 h 238125"/>
              <a:gd name="connsiteX25" fmla="*/ 64294 w 238125"/>
              <a:gd name="connsiteY25" fmla="*/ 45238 h 238125"/>
              <a:gd name="connsiteX26" fmla="*/ 64294 w 238125"/>
              <a:gd name="connsiteY26" fmla="*/ 111913 h 238125"/>
              <a:gd name="connsiteX27" fmla="*/ 40481 w 238125"/>
              <a:gd name="connsiteY27" fmla="*/ 111913 h 238125"/>
              <a:gd name="connsiteX28" fmla="*/ 26194 w 238125"/>
              <a:gd name="connsiteY28" fmla="*/ 126200 h 238125"/>
              <a:gd name="connsiteX29" fmla="*/ 26194 w 238125"/>
              <a:gd name="connsiteY29" fmla="*/ 164300 h 238125"/>
              <a:gd name="connsiteX30" fmla="*/ 40481 w 238125"/>
              <a:gd name="connsiteY30" fmla="*/ 178588 h 238125"/>
              <a:gd name="connsiteX31" fmla="*/ 76610 w 238125"/>
              <a:gd name="connsiteY31" fmla="*/ 178588 h 238125"/>
              <a:gd name="connsiteX32" fmla="*/ 52769 w 238125"/>
              <a:gd name="connsiteY32" fmla="*/ 202429 h 238125"/>
              <a:gd name="connsiteX33" fmla="*/ 30956 w 238125"/>
              <a:gd name="connsiteY33" fmla="*/ 188113 h 238125"/>
              <a:gd name="connsiteX34" fmla="*/ 7144 w 238125"/>
              <a:gd name="connsiteY34" fmla="*/ 211925 h 238125"/>
              <a:gd name="connsiteX35" fmla="*/ 30956 w 238125"/>
              <a:gd name="connsiteY35" fmla="*/ 235738 h 238125"/>
              <a:gd name="connsiteX36" fmla="*/ 54550 w 238125"/>
              <a:gd name="connsiteY36" fmla="*/ 214116 h 238125"/>
              <a:gd name="connsiteX37" fmla="*/ 90078 w 238125"/>
              <a:gd name="connsiteY37" fmla="*/ 178588 h 238125"/>
              <a:gd name="connsiteX38" fmla="*/ 111919 w 238125"/>
              <a:gd name="connsiteY38" fmla="*/ 178588 h 238125"/>
              <a:gd name="connsiteX39" fmla="*/ 111919 w 238125"/>
              <a:gd name="connsiteY39" fmla="*/ 188598 h 238125"/>
              <a:gd name="connsiteX40" fmla="*/ 92869 w 238125"/>
              <a:gd name="connsiteY40" fmla="*/ 211925 h 238125"/>
              <a:gd name="connsiteX41" fmla="*/ 116681 w 238125"/>
              <a:gd name="connsiteY41" fmla="*/ 235738 h 238125"/>
              <a:gd name="connsiteX42" fmla="*/ 140494 w 238125"/>
              <a:gd name="connsiteY42" fmla="*/ 211925 h 238125"/>
              <a:gd name="connsiteX43" fmla="*/ 121444 w 238125"/>
              <a:gd name="connsiteY43" fmla="*/ 188598 h 238125"/>
              <a:gd name="connsiteX44" fmla="*/ 121444 w 238125"/>
              <a:gd name="connsiteY44" fmla="*/ 178588 h 238125"/>
              <a:gd name="connsiteX45" fmla="*/ 143275 w 238125"/>
              <a:gd name="connsiteY45" fmla="*/ 178588 h 238125"/>
              <a:gd name="connsiteX46" fmla="*/ 178813 w 238125"/>
              <a:gd name="connsiteY46" fmla="*/ 214125 h 238125"/>
              <a:gd name="connsiteX47" fmla="*/ 202406 w 238125"/>
              <a:gd name="connsiteY47" fmla="*/ 235738 h 238125"/>
              <a:gd name="connsiteX48" fmla="*/ 226219 w 238125"/>
              <a:gd name="connsiteY48" fmla="*/ 211925 h 238125"/>
              <a:gd name="connsiteX49" fmla="*/ 202406 w 238125"/>
              <a:gd name="connsiteY49" fmla="*/ 188113 h 238125"/>
              <a:gd name="connsiteX50" fmla="*/ 180594 w 238125"/>
              <a:gd name="connsiteY50" fmla="*/ 202438 h 238125"/>
              <a:gd name="connsiteX51" fmla="*/ 156743 w 238125"/>
              <a:gd name="connsiteY51" fmla="*/ 178588 h 238125"/>
              <a:gd name="connsiteX52" fmla="*/ 192881 w 238125"/>
              <a:gd name="connsiteY52" fmla="*/ 178588 h 238125"/>
              <a:gd name="connsiteX53" fmla="*/ 207169 w 238125"/>
              <a:gd name="connsiteY53" fmla="*/ 164300 h 238125"/>
              <a:gd name="connsiteX54" fmla="*/ 207169 w 238125"/>
              <a:gd name="connsiteY54" fmla="*/ 130963 h 238125"/>
              <a:gd name="connsiteX55" fmla="*/ 230981 w 238125"/>
              <a:gd name="connsiteY55" fmla="*/ 130963 h 238125"/>
              <a:gd name="connsiteX56" fmla="*/ 235382 w 238125"/>
              <a:gd name="connsiteY56" fmla="*/ 128019 h 238125"/>
              <a:gd name="connsiteX57" fmla="*/ 234353 w 238125"/>
              <a:gd name="connsiteY57" fmla="*/ 122828 h 238125"/>
              <a:gd name="connsiteX58" fmla="*/ 45244 w 238125"/>
              <a:gd name="connsiteY58" fmla="*/ 211935 h 238125"/>
              <a:gd name="connsiteX59" fmla="*/ 30956 w 238125"/>
              <a:gd name="connsiteY59" fmla="*/ 226213 h 238125"/>
              <a:gd name="connsiteX60" fmla="*/ 16669 w 238125"/>
              <a:gd name="connsiteY60" fmla="*/ 211925 h 238125"/>
              <a:gd name="connsiteX61" fmla="*/ 30956 w 238125"/>
              <a:gd name="connsiteY61" fmla="*/ 197638 h 238125"/>
              <a:gd name="connsiteX62" fmla="*/ 45244 w 238125"/>
              <a:gd name="connsiteY62" fmla="*/ 211925 h 238125"/>
              <a:gd name="connsiteX63" fmla="*/ 45244 w 238125"/>
              <a:gd name="connsiteY63" fmla="*/ 211935 h 238125"/>
              <a:gd name="connsiteX64" fmla="*/ 202406 w 238125"/>
              <a:gd name="connsiteY64" fmla="*/ 197638 h 238125"/>
              <a:gd name="connsiteX65" fmla="*/ 216694 w 238125"/>
              <a:gd name="connsiteY65" fmla="*/ 211925 h 238125"/>
              <a:gd name="connsiteX66" fmla="*/ 202406 w 238125"/>
              <a:gd name="connsiteY66" fmla="*/ 226213 h 238125"/>
              <a:gd name="connsiteX67" fmla="*/ 188119 w 238125"/>
              <a:gd name="connsiteY67" fmla="*/ 211925 h 238125"/>
              <a:gd name="connsiteX68" fmla="*/ 202406 w 238125"/>
              <a:gd name="connsiteY68" fmla="*/ 197638 h 238125"/>
              <a:gd name="connsiteX69" fmla="*/ 109128 w 238125"/>
              <a:gd name="connsiteY69" fmla="*/ 92863 h 238125"/>
              <a:gd name="connsiteX70" fmla="*/ 143275 w 238125"/>
              <a:gd name="connsiteY70" fmla="*/ 92863 h 238125"/>
              <a:gd name="connsiteX71" fmla="*/ 171850 w 238125"/>
              <a:gd name="connsiteY71" fmla="*/ 121438 h 238125"/>
              <a:gd name="connsiteX72" fmla="*/ 137703 w 238125"/>
              <a:gd name="connsiteY72" fmla="*/ 121438 h 238125"/>
              <a:gd name="connsiteX73" fmla="*/ 109128 w 238125"/>
              <a:gd name="connsiteY73" fmla="*/ 92863 h 238125"/>
              <a:gd name="connsiteX74" fmla="*/ 35719 w 238125"/>
              <a:gd name="connsiteY74" fmla="*/ 35713 h 238125"/>
              <a:gd name="connsiteX75" fmla="*/ 35719 w 238125"/>
              <a:gd name="connsiteY75" fmla="*/ 17520 h 238125"/>
              <a:gd name="connsiteX76" fmla="*/ 83344 w 238125"/>
              <a:gd name="connsiteY76" fmla="*/ 25454 h 238125"/>
              <a:gd name="connsiteX77" fmla="*/ 83344 w 238125"/>
              <a:gd name="connsiteY77" fmla="*/ 35713 h 238125"/>
              <a:gd name="connsiteX78" fmla="*/ 35719 w 238125"/>
              <a:gd name="connsiteY78" fmla="*/ 35713 h 238125"/>
              <a:gd name="connsiteX79" fmla="*/ 130969 w 238125"/>
              <a:gd name="connsiteY79" fmla="*/ 211925 h 238125"/>
              <a:gd name="connsiteX80" fmla="*/ 116681 w 238125"/>
              <a:gd name="connsiteY80" fmla="*/ 226213 h 238125"/>
              <a:gd name="connsiteX81" fmla="*/ 102394 w 238125"/>
              <a:gd name="connsiteY81" fmla="*/ 211925 h 238125"/>
              <a:gd name="connsiteX82" fmla="*/ 116681 w 238125"/>
              <a:gd name="connsiteY82" fmla="*/ 197638 h 238125"/>
              <a:gd name="connsiteX83" fmla="*/ 130969 w 238125"/>
              <a:gd name="connsiteY83" fmla="*/ 211925 h 238125"/>
              <a:gd name="connsiteX84" fmla="*/ 197644 w 238125"/>
              <a:gd name="connsiteY84" fmla="*/ 164300 h 238125"/>
              <a:gd name="connsiteX85" fmla="*/ 192881 w 238125"/>
              <a:gd name="connsiteY85" fmla="*/ 169063 h 238125"/>
              <a:gd name="connsiteX86" fmla="*/ 40481 w 238125"/>
              <a:gd name="connsiteY86" fmla="*/ 169063 h 238125"/>
              <a:gd name="connsiteX87" fmla="*/ 35719 w 238125"/>
              <a:gd name="connsiteY87" fmla="*/ 164300 h 238125"/>
              <a:gd name="connsiteX88" fmla="*/ 35719 w 238125"/>
              <a:gd name="connsiteY88" fmla="*/ 126200 h 238125"/>
              <a:gd name="connsiteX89" fmla="*/ 40481 w 238125"/>
              <a:gd name="connsiteY89" fmla="*/ 121438 h 238125"/>
              <a:gd name="connsiteX90" fmla="*/ 124225 w 238125"/>
              <a:gd name="connsiteY90" fmla="*/ 121438 h 238125"/>
              <a:gd name="connsiteX91" fmla="*/ 132359 w 238125"/>
              <a:gd name="connsiteY91" fmla="*/ 129572 h 238125"/>
              <a:gd name="connsiteX92" fmla="*/ 135731 w 238125"/>
              <a:gd name="connsiteY92" fmla="*/ 130963 h 238125"/>
              <a:gd name="connsiteX93" fmla="*/ 197644 w 238125"/>
              <a:gd name="connsiteY93" fmla="*/ 130963 h 238125"/>
              <a:gd name="connsiteX94" fmla="*/ 197644 w 238125"/>
              <a:gd name="connsiteY94" fmla="*/ 164300 h 238125"/>
              <a:gd name="connsiteX95" fmla="*/ 185318 w 238125"/>
              <a:gd name="connsiteY95" fmla="*/ 121438 h 238125"/>
              <a:gd name="connsiteX96" fmla="*/ 156743 w 238125"/>
              <a:gd name="connsiteY96" fmla="*/ 92863 h 238125"/>
              <a:gd name="connsiteX97" fmla="*/ 190910 w 238125"/>
              <a:gd name="connsiteY97" fmla="*/ 92863 h 238125"/>
              <a:gd name="connsiteX98" fmla="*/ 219485 w 238125"/>
              <a:gd name="connsiteY98" fmla="*/ 121438 h 238125"/>
              <a:gd name="connsiteX99" fmla="*/ 185318 w 238125"/>
              <a:gd name="connsiteY99" fmla="*/ 121438 h 238125"/>
              <a:gd name="connsiteX100" fmla="*/ 164306 w 238125"/>
              <a:gd name="connsiteY100" fmla="*/ 159538 h 238125"/>
              <a:gd name="connsiteX101" fmla="*/ 169069 w 238125"/>
              <a:gd name="connsiteY101" fmla="*/ 154775 h 238125"/>
              <a:gd name="connsiteX102" fmla="*/ 169069 w 238125"/>
              <a:gd name="connsiteY102" fmla="*/ 145250 h 238125"/>
              <a:gd name="connsiteX103" fmla="*/ 164306 w 238125"/>
              <a:gd name="connsiteY103" fmla="*/ 140488 h 238125"/>
              <a:gd name="connsiteX104" fmla="*/ 159544 w 238125"/>
              <a:gd name="connsiteY104" fmla="*/ 145250 h 238125"/>
              <a:gd name="connsiteX105" fmla="*/ 159544 w 238125"/>
              <a:gd name="connsiteY105" fmla="*/ 154775 h 238125"/>
              <a:gd name="connsiteX106" fmla="*/ 164306 w 238125"/>
              <a:gd name="connsiteY106" fmla="*/ 159538 h 238125"/>
              <a:gd name="connsiteX107" fmla="*/ 78581 w 238125"/>
              <a:gd name="connsiteY107" fmla="*/ 130963 h 238125"/>
              <a:gd name="connsiteX108" fmla="*/ 50006 w 238125"/>
              <a:gd name="connsiteY108" fmla="*/ 130963 h 238125"/>
              <a:gd name="connsiteX109" fmla="*/ 45244 w 238125"/>
              <a:gd name="connsiteY109" fmla="*/ 135725 h 238125"/>
              <a:gd name="connsiteX110" fmla="*/ 45244 w 238125"/>
              <a:gd name="connsiteY110" fmla="*/ 154775 h 238125"/>
              <a:gd name="connsiteX111" fmla="*/ 50006 w 238125"/>
              <a:gd name="connsiteY111" fmla="*/ 159538 h 238125"/>
              <a:gd name="connsiteX112" fmla="*/ 78581 w 238125"/>
              <a:gd name="connsiteY112" fmla="*/ 159538 h 238125"/>
              <a:gd name="connsiteX113" fmla="*/ 83344 w 238125"/>
              <a:gd name="connsiteY113" fmla="*/ 154775 h 238125"/>
              <a:gd name="connsiteX114" fmla="*/ 83344 w 238125"/>
              <a:gd name="connsiteY114" fmla="*/ 135725 h 238125"/>
              <a:gd name="connsiteX115" fmla="*/ 78581 w 238125"/>
              <a:gd name="connsiteY115" fmla="*/ 130963 h 238125"/>
              <a:gd name="connsiteX116" fmla="*/ 73819 w 238125"/>
              <a:gd name="connsiteY116" fmla="*/ 150013 h 238125"/>
              <a:gd name="connsiteX117" fmla="*/ 54769 w 238125"/>
              <a:gd name="connsiteY117" fmla="*/ 150013 h 238125"/>
              <a:gd name="connsiteX118" fmla="*/ 54769 w 238125"/>
              <a:gd name="connsiteY118" fmla="*/ 140488 h 238125"/>
              <a:gd name="connsiteX119" fmla="*/ 73819 w 238125"/>
              <a:gd name="connsiteY119" fmla="*/ 140488 h 238125"/>
              <a:gd name="connsiteX120" fmla="*/ 73819 w 238125"/>
              <a:gd name="connsiteY120" fmla="*/ 150013 h 238125"/>
              <a:gd name="connsiteX121" fmla="*/ 183356 w 238125"/>
              <a:gd name="connsiteY121" fmla="*/ 159538 h 238125"/>
              <a:gd name="connsiteX122" fmla="*/ 188119 w 238125"/>
              <a:gd name="connsiteY122" fmla="*/ 154775 h 238125"/>
              <a:gd name="connsiteX123" fmla="*/ 188119 w 238125"/>
              <a:gd name="connsiteY123" fmla="*/ 145250 h 238125"/>
              <a:gd name="connsiteX124" fmla="*/ 183356 w 238125"/>
              <a:gd name="connsiteY124" fmla="*/ 140488 h 238125"/>
              <a:gd name="connsiteX125" fmla="*/ 178594 w 238125"/>
              <a:gd name="connsiteY125" fmla="*/ 145250 h 238125"/>
              <a:gd name="connsiteX126" fmla="*/ 178594 w 238125"/>
              <a:gd name="connsiteY126" fmla="*/ 154775 h 238125"/>
              <a:gd name="connsiteX127" fmla="*/ 183356 w 238125"/>
              <a:gd name="connsiteY127" fmla="*/ 159538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38125" h="238125">
                <a:moveTo>
                  <a:pt x="145256" y="159538"/>
                </a:moveTo>
                <a:cubicBezTo>
                  <a:pt x="147885" y="159538"/>
                  <a:pt x="150019" y="157404"/>
                  <a:pt x="150019" y="154775"/>
                </a:cubicBezTo>
                <a:lnTo>
                  <a:pt x="150019" y="145250"/>
                </a:lnTo>
                <a:cubicBezTo>
                  <a:pt x="150019" y="142621"/>
                  <a:pt x="147885" y="140488"/>
                  <a:pt x="145256" y="140488"/>
                </a:cubicBezTo>
                <a:cubicBezTo>
                  <a:pt x="142627" y="140488"/>
                  <a:pt x="140494" y="142621"/>
                  <a:pt x="140494" y="145250"/>
                </a:cubicBezTo>
                <a:lnTo>
                  <a:pt x="140494" y="154775"/>
                </a:lnTo>
                <a:cubicBezTo>
                  <a:pt x="140494" y="157404"/>
                  <a:pt x="142627" y="159538"/>
                  <a:pt x="145256" y="159538"/>
                </a:cubicBezTo>
                <a:close/>
                <a:moveTo>
                  <a:pt x="234353" y="122828"/>
                </a:moveTo>
                <a:lnTo>
                  <a:pt x="196253" y="84728"/>
                </a:lnTo>
                <a:cubicBezTo>
                  <a:pt x="195358" y="83842"/>
                  <a:pt x="194148" y="83338"/>
                  <a:pt x="192881" y="83338"/>
                </a:cubicBezTo>
                <a:lnTo>
                  <a:pt x="97631" y="83338"/>
                </a:lnTo>
                <a:cubicBezTo>
                  <a:pt x="95707" y="83338"/>
                  <a:pt x="93964" y="84500"/>
                  <a:pt x="93231" y="86281"/>
                </a:cubicBezTo>
                <a:cubicBezTo>
                  <a:pt x="92488" y="88062"/>
                  <a:pt x="92897" y="90110"/>
                  <a:pt x="94259" y="91472"/>
                </a:cubicBezTo>
                <a:lnTo>
                  <a:pt x="114700" y="111913"/>
                </a:lnTo>
                <a:lnTo>
                  <a:pt x="73819" y="111913"/>
                </a:lnTo>
                <a:lnTo>
                  <a:pt x="73819" y="45238"/>
                </a:lnTo>
                <a:lnTo>
                  <a:pt x="88106" y="45238"/>
                </a:lnTo>
                <a:cubicBezTo>
                  <a:pt x="90735" y="45238"/>
                  <a:pt x="92869" y="43104"/>
                  <a:pt x="92869" y="40475"/>
                </a:cubicBezTo>
                <a:lnTo>
                  <a:pt x="92869" y="21425"/>
                </a:lnTo>
                <a:cubicBezTo>
                  <a:pt x="92869" y="19101"/>
                  <a:pt x="91183" y="17110"/>
                  <a:pt x="88887" y="16729"/>
                </a:cubicBezTo>
                <a:lnTo>
                  <a:pt x="31737" y="7204"/>
                </a:lnTo>
                <a:cubicBezTo>
                  <a:pt x="30375" y="6985"/>
                  <a:pt x="28946" y="7366"/>
                  <a:pt x="27880" y="8271"/>
                </a:cubicBezTo>
                <a:cubicBezTo>
                  <a:pt x="26803" y="9166"/>
                  <a:pt x="26194" y="10500"/>
                  <a:pt x="26194" y="11900"/>
                </a:cubicBezTo>
                <a:lnTo>
                  <a:pt x="26194" y="40475"/>
                </a:lnTo>
                <a:cubicBezTo>
                  <a:pt x="26194" y="43104"/>
                  <a:pt x="28327" y="45238"/>
                  <a:pt x="30956" y="45238"/>
                </a:cubicBezTo>
                <a:lnTo>
                  <a:pt x="64294" y="45238"/>
                </a:lnTo>
                <a:lnTo>
                  <a:pt x="64294" y="111913"/>
                </a:lnTo>
                <a:lnTo>
                  <a:pt x="40481" y="111913"/>
                </a:lnTo>
                <a:cubicBezTo>
                  <a:pt x="32604" y="111913"/>
                  <a:pt x="26194" y="118323"/>
                  <a:pt x="26194" y="126200"/>
                </a:cubicBezTo>
                <a:lnTo>
                  <a:pt x="26194" y="164300"/>
                </a:lnTo>
                <a:cubicBezTo>
                  <a:pt x="26194" y="172177"/>
                  <a:pt x="32604" y="178588"/>
                  <a:pt x="40481" y="178588"/>
                </a:cubicBezTo>
                <a:lnTo>
                  <a:pt x="76610" y="178588"/>
                </a:lnTo>
                <a:lnTo>
                  <a:pt x="52769" y="202429"/>
                </a:lnTo>
                <a:cubicBezTo>
                  <a:pt x="49082" y="194018"/>
                  <a:pt x="40700" y="188113"/>
                  <a:pt x="30956" y="188113"/>
                </a:cubicBezTo>
                <a:cubicBezTo>
                  <a:pt x="17831" y="188113"/>
                  <a:pt x="7144" y="198800"/>
                  <a:pt x="7144" y="211925"/>
                </a:cubicBezTo>
                <a:cubicBezTo>
                  <a:pt x="7144" y="225050"/>
                  <a:pt x="17831" y="235738"/>
                  <a:pt x="30956" y="235738"/>
                </a:cubicBezTo>
                <a:cubicBezTo>
                  <a:pt x="43329" y="235738"/>
                  <a:pt x="53416" y="226203"/>
                  <a:pt x="54550" y="214116"/>
                </a:cubicBezTo>
                <a:lnTo>
                  <a:pt x="90078" y="178588"/>
                </a:lnTo>
                <a:lnTo>
                  <a:pt x="111919" y="178588"/>
                </a:lnTo>
                <a:lnTo>
                  <a:pt x="111919" y="188598"/>
                </a:lnTo>
                <a:cubicBezTo>
                  <a:pt x="101060" y="190808"/>
                  <a:pt x="92869" y="200428"/>
                  <a:pt x="92869" y="211925"/>
                </a:cubicBezTo>
                <a:cubicBezTo>
                  <a:pt x="92869" y="225050"/>
                  <a:pt x="103556" y="235738"/>
                  <a:pt x="116681" y="235738"/>
                </a:cubicBezTo>
                <a:cubicBezTo>
                  <a:pt x="129807" y="235738"/>
                  <a:pt x="140494" y="225050"/>
                  <a:pt x="140494" y="211925"/>
                </a:cubicBezTo>
                <a:cubicBezTo>
                  <a:pt x="140494" y="200428"/>
                  <a:pt x="132293" y="190808"/>
                  <a:pt x="121444" y="188598"/>
                </a:cubicBezTo>
                <a:lnTo>
                  <a:pt x="121444" y="178588"/>
                </a:lnTo>
                <a:lnTo>
                  <a:pt x="143275" y="178588"/>
                </a:lnTo>
                <a:lnTo>
                  <a:pt x="178813" y="214125"/>
                </a:lnTo>
                <a:cubicBezTo>
                  <a:pt x="179946" y="226203"/>
                  <a:pt x="190033" y="235738"/>
                  <a:pt x="202406" y="235738"/>
                </a:cubicBezTo>
                <a:cubicBezTo>
                  <a:pt x="215532" y="235738"/>
                  <a:pt x="226219" y="225050"/>
                  <a:pt x="226219" y="211925"/>
                </a:cubicBezTo>
                <a:cubicBezTo>
                  <a:pt x="226219" y="198800"/>
                  <a:pt x="215532" y="188113"/>
                  <a:pt x="202406" y="188113"/>
                </a:cubicBezTo>
                <a:cubicBezTo>
                  <a:pt x="192653" y="188113"/>
                  <a:pt x="184271" y="194028"/>
                  <a:pt x="180594" y="202438"/>
                </a:cubicBezTo>
                <a:lnTo>
                  <a:pt x="156743" y="178588"/>
                </a:lnTo>
                <a:lnTo>
                  <a:pt x="192881" y="178588"/>
                </a:lnTo>
                <a:cubicBezTo>
                  <a:pt x="200758" y="178588"/>
                  <a:pt x="207169" y="172177"/>
                  <a:pt x="207169" y="164300"/>
                </a:cubicBezTo>
                <a:lnTo>
                  <a:pt x="207169" y="130963"/>
                </a:lnTo>
                <a:lnTo>
                  <a:pt x="230981" y="130963"/>
                </a:lnTo>
                <a:cubicBezTo>
                  <a:pt x="232905" y="130963"/>
                  <a:pt x="234648" y="129800"/>
                  <a:pt x="235382" y="128019"/>
                </a:cubicBezTo>
                <a:cubicBezTo>
                  <a:pt x="236125" y="126238"/>
                  <a:pt x="235715" y="124190"/>
                  <a:pt x="234353" y="122828"/>
                </a:cubicBezTo>
                <a:close/>
                <a:moveTo>
                  <a:pt x="45244" y="211935"/>
                </a:moveTo>
                <a:cubicBezTo>
                  <a:pt x="45234" y="219802"/>
                  <a:pt x="38824" y="226213"/>
                  <a:pt x="30956" y="226213"/>
                </a:cubicBezTo>
                <a:cubicBezTo>
                  <a:pt x="23079" y="226213"/>
                  <a:pt x="16669" y="219802"/>
                  <a:pt x="16669" y="211925"/>
                </a:cubicBezTo>
                <a:cubicBezTo>
                  <a:pt x="16669" y="204048"/>
                  <a:pt x="23079" y="197638"/>
                  <a:pt x="30956" y="197638"/>
                </a:cubicBezTo>
                <a:cubicBezTo>
                  <a:pt x="38833" y="197638"/>
                  <a:pt x="45244" y="204048"/>
                  <a:pt x="45244" y="211925"/>
                </a:cubicBezTo>
                <a:cubicBezTo>
                  <a:pt x="45244" y="211925"/>
                  <a:pt x="45244" y="211925"/>
                  <a:pt x="45244" y="211935"/>
                </a:cubicBezTo>
                <a:close/>
                <a:moveTo>
                  <a:pt x="202406" y="197638"/>
                </a:moveTo>
                <a:cubicBezTo>
                  <a:pt x="210283" y="197638"/>
                  <a:pt x="216694" y="204048"/>
                  <a:pt x="216694" y="211925"/>
                </a:cubicBezTo>
                <a:cubicBezTo>
                  <a:pt x="216694" y="219802"/>
                  <a:pt x="210283" y="226213"/>
                  <a:pt x="202406" y="226213"/>
                </a:cubicBezTo>
                <a:cubicBezTo>
                  <a:pt x="194529" y="226213"/>
                  <a:pt x="188119" y="219802"/>
                  <a:pt x="188119" y="211925"/>
                </a:cubicBezTo>
                <a:cubicBezTo>
                  <a:pt x="188119" y="204048"/>
                  <a:pt x="194529" y="197638"/>
                  <a:pt x="202406" y="197638"/>
                </a:cubicBezTo>
                <a:close/>
                <a:moveTo>
                  <a:pt x="109128" y="92863"/>
                </a:moveTo>
                <a:lnTo>
                  <a:pt x="143275" y="92863"/>
                </a:lnTo>
                <a:lnTo>
                  <a:pt x="171850" y="121438"/>
                </a:lnTo>
                <a:lnTo>
                  <a:pt x="137703" y="121438"/>
                </a:lnTo>
                <a:lnTo>
                  <a:pt x="109128" y="92863"/>
                </a:lnTo>
                <a:close/>
                <a:moveTo>
                  <a:pt x="35719" y="35713"/>
                </a:moveTo>
                <a:lnTo>
                  <a:pt x="35719" y="17520"/>
                </a:lnTo>
                <a:lnTo>
                  <a:pt x="83344" y="25454"/>
                </a:lnTo>
                <a:lnTo>
                  <a:pt x="83344" y="35713"/>
                </a:lnTo>
                <a:lnTo>
                  <a:pt x="35719" y="35713"/>
                </a:lnTo>
                <a:close/>
                <a:moveTo>
                  <a:pt x="130969" y="211925"/>
                </a:moveTo>
                <a:cubicBezTo>
                  <a:pt x="130969" y="219802"/>
                  <a:pt x="124558" y="226213"/>
                  <a:pt x="116681" y="226213"/>
                </a:cubicBezTo>
                <a:cubicBezTo>
                  <a:pt x="108804" y="226213"/>
                  <a:pt x="102394" y="219802"/>
                  <a:pt x="102394" y="211925"/>
                </a:cubicBezTo>
                <a:cubicBezTo>
                  <a:pt x="102394" y="204048"/>
                  <a:pt x="108804" y="197638"/>
                  <a:pt x="116681" y="197638"/>
                </a:cubicBezTo>
                <a:cubicBezTo>
                  <a:pt x="124558" y="197638"/>
                  <a:pt x="130969" y="204048"/>
                  <a:pt x="130969" y="211925"/>
                </a:cubicBezTo>
                <a:close/>
                <a:moveTo>
                  <a:pt x="197644" y="164300"/>
                </a:moveTo>
                <a:cubicBezTo>
                  <a:pt x="197644" y="166929"/>
                  <a:pt x="195510" y="169063"/>
                  <a:pt x="192881" y="169063"/>
                </a:cubicBezTo>
                <a:lnTo>
                  <a:pt x="40481" y="169063"/>
                </a:lnTo>
                <a:cubicBezTo>
                  <a:pt x="37852" y="169063"/>
                  <a:pt x="35719" y="166929"/>
                  <a:pt x="35719" y="164300"/>
                </a:cubicBezTo>
                <a:lnTo>
                  <a:pt x="35719" y="126200"/>
                </a:lnTo>
                <a:cubicBezTo>
                  <a:pt x="35719" y="123571"/>
                  <a:pt x="37852" y="121438"/>
                  <a:pt x="40481" y="121438"/>
                </a:cubicBezTo>
                <a:lnTo>
                  <a:pt x="124225" y="121438"/>
                </a:lnTo>
                <a:lnTo>
                  <a:pt x="132359" y="129572"/>
                </a:lnTo>
                <a:cubicBezTo>
                  <a:pt x="133255" y="130458"/>
                  <a:pt x="134464" y="130963"/>
                  <a:pt x="135731" y="130963"/>
                </a:cubicBezTo>
                <a:lnTo>
                  <a:pt x="197644" y="130963"/>
                </a:lnTo>
                <a:lnTo>
                  <a:pt x="197644" y="164300"/>
                </a:lnTo>
                <a:close/>
                <a:moveTo>
                  <a:pt x="185318" y="121438"/>
                </a:moveTo>
                <a:lnTo>
                  <a:pt x="156743" y="92863"/>
                </a:lnTo>
                <a:lnTo>
                  <a:pt x="190910" y="92863"/>
                </a:lnTo>
                <a:lnTo>
                  <a:pt x="219485" y="121438"/>
                </a:lnTo>
                <a:lnTo>
                  <a:pt x="185318" y="121438"/>
                </a:lnTo>
                <a:close/>
                <a:moveTo>
                  <a:pt x="164306" y="159538"/>
                </a:moveTo>
                <a:cubicBezTo>
                  <a:pt x="166935" y="159538"/>
                  <a:pt x="169069" y="157404"/>
                  <a:pt x="169069" y="154775"/>
                </a:cubicBezTo>
                <a:lnTo>
                  <a:pt x="169069" y="145250"/>
                </a:lnTo>
                <a:cubicBezTo>
                  <a:pt x="169069" y="142621"/>
                  <a:pt x="166935" y="140488"/>
                  <a:pt x="164306" y="140488"/>
                </a:cubicBezTo>
                <a:cubicBezTo>
                  <a:pt x="161677" y="140488"/>
                  <a:pt x="159544" y="142621"/>
                  <a:pt x="159544" y="145250"/>
                </a:cubicBezTo>
                <a:lnTo>
                  <a:pt x="159544" y="154775"/>
                </a:lnTo>
                <a:cubicBezTo>
                  <a:pt x="159544" y="157404"/>
                  <a:pt x="161677" y="159538"/>
                  <a:pt x="164306" y="159538"/>
                </a:cubicBezTo>
                <a:close/>
                <a:moveTo>
                  <a:pt x="78581" y="130963"/>
                </a:moveTo>
                <a:lnTo>
                  <a:pt x="50006" y="130963"/>
                </a:lnTo>
                <a:cubicBezTo>
                  <a:pt x="47377" y="130963"/>
                  <a:pt x="45244" y="133096"/>
                  <a:pt x="45244" y="135725"/>
                </a:cubicBezTo>
                <a:lnTo>
                  <a:pt x="45244" y="154775"/>
                </a:lnTo>
                <a:cubicBezTo>
                  <a:pt x="45244" y="157404"/>
                  <a:pt x="47377" y="159538"/>
                  <a:pt x="50006" y="159538"/>
                </a:cubicBezTo>
                <a:lnTo>
                  <a:pt x="78581" y="159538"/>
                </a:lnTo>
                <a:cubicBezTo>
                  <a:pt x="81210" y="159538"/>
                  <a:pt x="83344" y="157404"/>
                  <a:pt x="83344" y="154775"/>
                </a:cubicBezTo>
                <a:lnTo>
                  <a:pt x="83344" y="135725"/>
                </a:lnTo>
                <a:cubicBezTo>
                  <a:pt x="83344" y="133096"/>
                  <a:pt x="81210" y="130963"/>
                  <a:pt x="78581" y="130963"/>
                </a:cubicBezTo>
                <a:close/>
                <a:moveTo>
                  <a:pt x="73819" y="150013"/>
                </a:moveTo>
                <a:lnTo>
                  <a:pt x="54769" y="150013"/>
                </a:lnTo>
                <a:lnTo>
                  <a:pt x="54769" y="140488"/>
                </a:lnTo>
                <a:lnTo>
                  <a:pt x="73819" y="140488"/>
                </a:lnTo>
                <a:lnTo>
                  <a:pt x="73819" y="150013"/>
                </a:lnTo>
                <a:close/>
                <a:moveTo>
                  <a:pt x="183356" y="159538"/>
                </a:moveTo>
                <a:cubicBezTo>
                  <a:pt x="185985" y="159538"/>
                  <a:pt x="188119" y="157404"/>
                  <a:pt x="188119" y="154775"/>
                </a:cubicBezTo>
                <a:lnTo>
                  <a:pt x="188119" y="145250"/>
                </a:lnTo>
                <a:cubicBezTo>
                  <a:pt x="188119" y="142621"/>
                  <a:pt x="185985" y="140488"/>
                  <a:pt x="183356" y="140488"/>
                </a:cubicBezTo>
                <a:cubicBezTo>
                  <a:pt x="180727" y="140488"/>
                  <a:pt x="178594" y="142621"/>
                  <a:pt x="178594" y="145250"/>
                </a:cubicBezTo>
                <a:lnTo>
                  <a:pt x="178594" y="154775"/>
                </a:lnTo>
                <a:cubicBezTo>
                  <a:pt x="178594" y="157404"/>
                  <a:pt x="180727" y="159538"/>
                  <a:pt x="183356" y="15953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4" r="109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73519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10</a:t>
            </a:fld>
            <a:endParaRPr lang="en-US" noProof="0" dirty="0"/>
          </a:p>
        </p:txBody>
      </p:sp>
      <p:sp>
        <p:nvSpPr>
          <p:cNvPr id="6" name="TextBox 5"/>
          <p:cNvSpPr txBox="1"/>
          <p:nvPr/>
        </p:nvSpPr>
        <p:spPr>
          <a:xfrm>
            <a:off x="157162" y="128588"/>
            <a:ext cx="98586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1-2-3-4-5!!!</a:t>
            </a:r>
          </a:p>
          <a:p>
            <a:endParaRPr lang="en-GB" sz="2400" b="1" u="sng" dirty="0"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1462" y="671513"/>
            <a:ext cx="5472113" cy="44291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Describe the purpose of a Gateway (1 mark)</a:t>
            </a:r>
          </a:p>
        </p:txBody>
      </p:sp>
      <p:sp>
        <p:nvSpPr>
          <p:cNvPr id="7" name="Rectangle 6"/>
          <p:cNvSpPr/>
          <p:nvPr/>
        </p:nvSpPr>
        <p:spPr>
          <a:xfrm>
            <a:off x="271462" y="1272480"/>
            <a:ext cx="5472113" cy="8143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sz="1400" dirty="0">
                <a:solidFill>
                  <a:schemeClr val="tx1"/>
                </a:solidFill>
                <a:latin typeface="+mj-lt"/>
              </a:rPr>
              <a:t>…………………………………………………………………………………………………………………………………………………………</a:t>
            </a:r>
          </a:p>
        </p:txBody>
      </p:sp>
      <p:sp>
        <p:nvSpPr>
          <p:cNvPr id="10" name="Rectangle 9"/>
          <p:cNvSpPr/>
          <p:nvPr/>
        </p:nvSpPr>
        <p:spPr>
          <a:xfrm>
            <a:off x="271462" y="2409825"/>
            <a:ext cx="5472113" cy="44291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Describe the purpose of a Bridge (2 marks)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71462" y="3039367"/>
            <a:ext cx="5472113" cy="120402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sz="1400" dirty="0">
                <a:solidFill>
                  <a:schemeClr val="tx1"/>
                </a:solidFill>
                <a:latin typeface="+mj-lt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71462" y="4562475"/>
            <a:ext cx="5472113" cy="44291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Describe the purpose of a Hub. (3 marks)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71462" y="5192017"/>
            <a:ext cx="5472113" cy="148598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sz="1400" dirty="0">
                <a:solidFill>
                  <a:schemeClr val="tx1"/>
                </a:solidFill>
                <a:latin typeface="+mj-lt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122287" y="662380"/>
            <a:ext cx="5472113" cy="44291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Describe the purpose of a Router. (4 marks)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122287" y="1291922"/>
            <a:ext cx="5472113" cy="186561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sz="1400" dirty="0">
                <a:solidFill>
                  <a:schemeClr val="tx1"/>
                </a:solidFill>
                <a:latin typeface="+mj-lt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122287" y="3344168"/>
            <a:ext cx="5472113" cy="44291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Describe the purpose of a Switch. (5 marks)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122287" y="3973710"/>
            <a:ext cx="5472113" cy="270429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sz="1400" dirty="0">
                <a:solidFill>
                  <a:schemeClr val="tx1"/>
                </a:solidFill>
                <a:latin typeface="+mj-lt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</a:p>
        </p:txBody>
      </p:sp>
    </p:spTree>
    <p:extLst>
      <p:ext uri="{BB962C8B-B14F-4D97-AF65-F5344CB8AC3E}">
        <p14:creationId xmlns:p14="http://schemas.microsoft.com/office/powerpoint/2010/main" val="3299981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11</a:t>
            </a:fld>
            <a:endParaRPr lang="en-US" noProof="0" dirty="0"/>
          </a:p>
        </p:txBody>
      </p:sp>
      <p:sp>
        <p:nvSpPr>
          <p:cNvPr id="6" name="TextBox 5"/>
          <p:cNvSpPr txBox="1"/>
          <p:nvPr/>
        </p:nvSpPr>
        <p:spPr>
          <a:xfrm>
            <a:off x="157162" y="128588"/>
            <a:ext cx="98586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1-2-3-4-5!!!</a:t>
            </a:r>
          </a:p>
          <a:p>
            <a:endParaRPr lang="en-GB" sz="2400" b="1" u="sng" dirty="0"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1462" y="671513"/>
            <a:ext cx="5472113" cy="44291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Describe the purpose of a Gateway (1 mark)</a:t>
            </a:r>
          </a:p>
        </p:txBody>
      </p:sp>
      <p:sp>
        <p:nvSpPr>
          <p:cNvPr id="7" name="Rectangle 6"/>
          <p:cNvSpPr/>
          <p:nvPr/>
        </p:nvSpPr>
        <p:spPr>
          <a:xfrm>
            <a:off x="271462" y="1272480"/>
            <a:ext cx="5472113" cy="8143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>
                <a:solidFill>
                  <a:schemeClr val="tx1"/>
                </a:solidFill>
                <a:latin typeface="+mj-lt"/>
              </a:rPr>
              <a:t>A gateway joins together two networks that use</a:t>
            </a:r>
          </a:p>
          <a:p>
            <a:r>
              <a:rPr lang="en-GB">
                <a:solidFill>
                  <a:schemeClr val="tx1"/>
                </a:solidFill>
                <a:latin typeface="+mj-lt"/>
              </a:rPr>
              <a:t>different base protocols</a:t>
            </a:r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1462" y="2409825"/>
            <a:ext cx="5472113" cy="44291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Describe the purpose </a:t>
            </a:r>
            <a:r>
              <a:rPr lang="en-GB" sz="1400">
                <a:solidFill>
                  <a:schemeClr val="tx1"/>
                </a:solidFill>
                <a:latin typeface="+mj-lt"/>
              </a:rPr>
              <a:t>of a </a:t>
            </a:r>
            <a:r>
              <a:rPr lang="en-GB" sz="1400" dirty="0">
                <a:solidFill>
                  <a:schemeClr val="tx1"/>
                </a:solidFill>
                <a:latin typeface="+mj-lt"/>
              </a:rPr>
              <a:t>Bridge (2 marks)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71462" y="3039367"/>
            <a:ext cx="5472113" cy="120402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A bridge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joins together two networks 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that use the</a:t>
            </a:r>
          </a:p>
          <a:p>
            <a:r>
              <a:rPr lang="en-GB" dirty="0">
                <a:solidFill>
                  <a:schemeClr val="tx1"/>
                </a:solidFill>
                <a:latin typeface="+mj-lt"/>
              </a:rPr>
              <a:t>same base protocols, e.g. links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LAN to LAN.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71462" y="4562475"/>
            <a:ext cx="5472113" cy="44291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Describe the purpose of a Hub. (3 marks)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71462" y="5192017"/>
            <a:ext cx="5472113" cy="148598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To connect all the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devices together on a network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. It’s designed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not to filter any data 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so when data arrives, it’s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sent to all the other 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devices on that network.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122287" y="662380"/>
            <a:ext cx="5472113" cy="44291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Describe the purpose of a Router. (4 marks)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122287" y="1291922"/>
            <a:ext cx="5472113" cy="186561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To connect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different networks together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. It works by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receiving data 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and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inspecting it’s IP address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. Once it determines who the data is intended for, it is then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forwarded to the correct network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.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122287" y="3344168"/>
            <a:ext cx="5472113" cy="44291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+mj-lt"/>
              </a:rPr>
              <a:t>Describe the purpose of a Switch. (5 marks)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122287" y="3973710"/>
            <a:ext cx="5472113" cy="284829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To connect all the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devices together on a network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. It’s an intelligent device which has the ability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to store the addresses of the devices connected to it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. The addresses they store are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called MAC addresses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, which is a way of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uniquely identifying a device on a network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. So when data is sent to a switch, it’s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only redirected to the intended destination. </a:t>
            </a:r>
          </a:p>
          <a:p>
            <a:pPr>
              <a:lnSpc>
                <a:spcPct val="150000"/>
              </a:lnSpc>
            </a:pPr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95485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2</a:t>
            </a:fld>
            <a:endParaRPr lang="en-US" noProof="0" dirty="0"/>
          </a:p>
        </p:txBody>
      </p:sp>
      <p:sp>
        <p:nvSpPr>
          <p:cNvPr id="3" name="TextBox 2"/>
          <p:cNvSpPr txBox="1"/>
          <p:nvPr/>
        </p:nvSpPr>
        <p:spPr>
          <a:xfrm>
            <a:off x="157163" y="128588"/>
            <a:ext cx="65151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Starter</a:t>
            </a:r>
          </a:p>
          <a:p>
            <a:endParaRPr lang="en-GB" sz="2400" b="1" u="sng" dirty="0">
              <a:latin typeface="+mj-lt"/>
            </a:endParaRPr>
          </a:p>
          <a:p>
            <a:r>
              <a:rPr lang="en-GB" dirty="0">
                <a:latin typeface="+mj-lt"/>
              </a:rPr>
              <a:t>Name </a:t>
            </a:r>
            <a:r>
              <a:rPr lang="en-GB" b="1" dirty="0">
                <a:latin typeface="+mj-lt"/>
              </a:rPr>
              <a:t>one pro </a:t>
            </a:r>
            <a:r>
              <a:rPr lang="en-GB" dirty="0">
                <a:latin typeface="+mj-lt"/>
              </a:rPr>
              <a:t>and </a:t>
            </a:r>
            <a:r>
              <a:rPr lang="en-GB" b="1" dirty="0">
                <a:latin typeface="+mj-lt"/>
              </a:rPr>
              <a:t>one con </a:t>
            </a:r>
            <a:r>
              <a:rPr lang="en-GB" dirty="0">
                <a:latin typeface="+mj-lt"/>
              </a:rPr>
              <a:t>for each type of connection below.</a:t>
            </a:r>
            <a:endParaRPr lang="en-GB" sz="1600" dirty="0">
              <a:latin typeface="+mj-lt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88925" y="1619777"/>
          <a:ext cx="11112501" cy="443397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04167">
                  <a:extLst>
                    <a:ext uri="{9D8B030D-6E8A-4147-A177-3AD203B41FA5}">
                      <a16:colId xmlns:a16="http://schemas.microsoft.com/office/drawing/2014/main" val="2854186580"/>
                    </a:ext>
                  </a:extLst>
                </a:gridCol>
                <a:gridCol w="3704167">
                  <a:extLst>
                    <a:ext uri="{9D8B030D-6E8A-4147-A177-3AD203B41FA5}">
                      <a16:colId xmlns:a16="http://schemas.microsoft.com/office/drawing/2014/main" val="3932348335"/>
                    </a:ext>
                  </a:extLst>
                </a:gridCol>
                <a:gridCol w="3704167">
                  <a:extLst>
                    <a:ext uri="{9D8B030D-6E8A-4147-A177-3AD203B41FA5}">
                      <a16:colId xmlns:a16="http://schemas.microsoft.com/office/drawing/2014/main" val="458364194"/>
                    </a:ext>
                  </a:extLst>
                </a:gridCol>
              </a:tblGrid>
              <a:tr h="1953635"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8896928"/>
                  </a:ext>
                </a:extLst>
              </a:tr>
              <a:tr h="1212901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Name one pro: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r>
                        <a:rPr lang="en-GB" dirty="0">
                          <a:latin typeface="+mj-lt"/>
                        </a:rPr>
                        <a:t>………………………………………………………………………………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Name one pro:</a:t>
                      </a:r>
                    </a:p>
                    <a:p>
                      <a:endParaRPr lang="en-GB" sz="18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………………………………………………………………………………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Name one pro:</a:t>
                      </a:r>
                    </a:p>
                    <a:p>
                      <a:endParaRPr lang="en-GB" sz="18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………………………………………………………………………………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557645"/>
                  </a:ext>
                </a:extLst>
              </a:tr>
              <a:tr h="1267437"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Name one con:</a:t>
                      </a:r>
                    </a:p>
                    <a:p>
                      <a:endParaRPr lang="en-GB" sz="18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………………………………………………………………………………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Name one co</a:t>
                      </a:r>
                      <a:r>
                        <a:rPr lang="en-GB" sz="1800" kern="1200" baseline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endParaRPr lang="en-GB" sz="18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………………………………………………………………………………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Name one con:</a:t>
                      </a:r>
                    </a:p>
                    <a:p>
                      <a:endParaRPr lang="en-GB" sz="18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………………………………………………………………………………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6890803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6551" y="1645004"/>
            <a:ext cx="3311523" cy="18627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840" y="1651993"/>
            <a:ext cx="2801796" cy="18627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0635" y="1645004"/>
            <a:ext cx="2799301" cy="186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927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3</a:t>
            </a:fld>
            <a:endParaRPr lang="en-US" noProof="0" dirty="0"/>
          </a:p>
        </p:txBody>
      </p:sp>
      <p:sp>
        <p:nvSpPr>
          <p:cNvPr id="3" name="TextBox 2"/>
          <p:cNvSpPr txBox="1"/>
          <p:nvPr/>
        </p:nvSpPr>
        <p:spPr>
          <a:xfrm>
            <a:off x="157163" y="128588"/>
            <a:ext cx="65151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Starter</a:t>
            </a:r>
          </a:p>
          <a:p>
            <a:endParaRPr lang="en-GB" sz="2400" b="1" u="sng" dirty="0">
              <a:latin typeface="+mj-lt"/>
            </a:endParaRPr>
          </a:p>
          <a:p>
            <a:r>
              <a:rPr lang="en-GB" dirty="0">
                <a:latin typeface="+mj-lt"/>
              </a:rPr>
              <a:t>Name </a:t>
            </a:r>
            <a:r>
              <a:rPr lang="en-GB" b="1" dirty="0">
                <a:latin typeface="+mj-lt"/>
              </a:rPr>
              <a:t>one pro </a:t>
            </a:r>
            <a:r>
              <a:rPr lang="en-GB" dirty="0">
                <a:latin typeface="+mj-lt"/>
              </a:rPr>
              <a:t>and </a:t>
            </a:r>
            <a:r>
              <a:rPr lang="en-GB" b="1" dirty="0">
                <a:latin typeface="+mj-lt"/>
              </a:rPr>
              <a:t>one con </a:t>
            </a:r>
            <a:r>
              <a:rPr lang="en-GB" dirty="0">
                <a:latin typeface="+mj-lt"/>
              </a:rPr>
              <a:t>for each type of connection below.</a:t>
            </a:r>
            <a:endParaRPr lang="en-GB" sz="1600" dirty="0">
              <a:latin typeface="+mj-lt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383837"/>
              </p:ext>
            </p:extLst>
          </p:nvPr>
        </p:nvGraphicFramePr>
        <p:xfrm>
          <a:off x="288925" y="1619777"/>
          <a:ext cx="11112501" cy="48797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04167">
                  <a:extLst>
                    <a:ext uri="{9D8B030D-6E8A-4147-A177-3AD203B41FA5}">
                      <a16:colId xmlns:a16="http://schemas.microsoft.com/office/drawing/2014/main" val="2854186580"/>
                    </a:ext>
                  </a:extLst>
                </a:gridCol>
                <a:gridCol w="3704167">
                  <a:extLst>
                    <a:ext uri="{9D8B030D-6E8A-4147-A177-3AD203B41FA5}">
                      <a16:colId xmlns:a16="http://schemas.microsoft.com/office/drawing/2014/main" val="3932348335"/>
                    </a:ext>
                  </a:extLst>
                </a:gridCol>
                <a:gridCol w="3704167">
                  <a:extLst>
                    <a:ext uri="{9D8B030D-6E8A-4147-A177-3AD203B41FA5}">
                      <a16:colId xmlns:a16="http://schemas.microsoft.com/office/drawing/2014/main" val="458364194"/>
                    </a:ext>
                  </a:extLst>
                </a:gridCol>
              </a:tblGrid>
              <a:tr h="1953635"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8896928"/>
                  </a:ext>
                </a:extLst>
              </a:tr>
              <a:tr h="1212901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Name one pro: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r>
                        <a:rPr lang="en-GB" dirty="0">
                          <a:latin typeface="+mj-lt"/>
                        </a:rPr>
                        <a:t>Better security</a:t>
                      </a:r>
                    </a:p>
                    <a:p>
                      <a:r>
                        <a:rPr lang="en-GB" dirty="0">
                          <a:latin typeface="+mj-lt"/>
                        </a:rPr>
                        <a:t>Fast</a:t>
                      </a:r>
                      <a:r>
                        <a:rPr lang="en-GB" baseline="0" dirty="0">
                          <a:latin typeface="+mj-lt"/>
                        </a:rPr>
                        <a:t> transfer speeds, compared to Wi-Fi</a:t>
                      </a:r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Name one pro:</a:t>
                      </a:r>
                    </a:p>
                    <a:p>
                      <a:endParaRPr lang="en-GB" sz="18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Great</a:t>
                      </a:r>
                      <a:r>
                        <a:rPr lang="en-GB" sz="1800" kern="1200" baseline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mobility, not restricted by a wire.</a:t>
                      </a:r>
                    </a:p>
                    <a:p>
                      <a:r>
                        <a:rPr lang="en-GB" sz="1800" kern="1200" baseline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Cost effective – only need router.</a:t>
                      </a:r>
                      <a:endParaRPr lang="en-GB" sz="18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Name one pro:</a:t>
                      </a:r>
                    </a:p>
                    <a:p>
                      <a:endParaRPr lang="en-GB" sz="18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Faster transfer speeds</a:t>
                      </a: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Travel</a:t>
                      </a:r>
                      <a:r>
                        <a:rPr lang="en-GB" sz="1800" kern="1200" baseline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long distance</a:t>
                      </a:r>
                      <a:endParaRPr lang="en-GB" sz="18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557645"/>
                  </a:ext>
                </a:extLst>
              </a:tr>
              <a:tr h="1267437"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Name one con:</a:t>
                      </a:r>
                    </a:p>
                    <a:p>
                      <a:endParaRPr lang="en-GB" sz="18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Less mobile,</a:t>
                      </a:r>
                      <a:r>
                        <a:rPr lang="en-GB" sz="1800" kern="1200" baseline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restricted by length of cable.</a:t>
                      </a:r>
                    </a:p>
                    <a:p>
                      <a:r>
                        <a:rPr lang="en-GB" sz="1800" kern="1200" baseline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Installation could prove expensive.</a:t>
                      </a:r>
                      <a:endParaRPr lang="en-GB" sz="18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Name one co</a:t>
                      </a:r>
                      <a:r>
                        <a:rPr lang="en-GB" sz="1800" kern="1200" baseline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endParaRPr lang="en-GB" sz="18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Has a</a:t>
                      </a:r>
                      <a:r>
                        <a:rPr lang="en-GB" sz="1800" kern="1200" baseline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limited range</a:t>
                      </a:r>
                    </a:p>
                    <a:p>
                      <a:r>
                        <a:rPr lang="en-GB" sz="1800" kern="1200" baseline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Subject to interference.</a:t>
                      </a:r>
                      <a:endParaRPr lang="en-GB" sz="18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Name one con:</a:t>
                      </a:r>
                    </a:p>
                    <a:p>
                      <a:endParaRPr lang="en-GB" sz="18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Expensive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6890803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6551" y="1645004"/>
            <a:ext cx="3311523" cy="18627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355" y="1645004"/>
            <a:ext cx="2801796" cy="18627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0635" y="1645004"/>
            <a:ext cx="2799301" cy="186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43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A76B3-D03C-4451-8EB4-18D307607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Objectives: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8A36BD-3D0C-42D5-A5D3-CE11F484185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noProof="1"/>
              <a:t>Curricular goal: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0977C3-BD7D-4617-8DF1-56211456D51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A network is two or more computers (or other electronic devices) that are connected together, usually by cables or Wi-Fi.</a:t>
            </a:r>
          </a:p>
          <a:p>
            <a:endParaRPr lang="en-US" dirty="0"/>
          </a:p>
          <a:p>
            <a:r>
              <a:rPr lang="en-GB" dirty="0"/>
              <a:t>Understand the purpose of a Network Interface Controller (NIC)</a:t>
            </a:r>
          </a:p>
          <a:p>
            <a:r>
              <a:rPr lang="en-GB" dirty="0"/>
              <a:t>Identify differences between an IP address and a MAC address.</a:t>
            </a:r>
          </a:p>
          <a:p>
            <a:r>
              <a:rPr lang="en-GB" dirty="0"/>
              <a:t>Identify the characteristics of different types of network hardware: Router, Hub, Switch and Wireless Access Point.</a:t>
            </a:r>
          </a:p>
          <a:p>
            <a:r>
              <a:rPr lang="en-GB" dirty="0"/>
              <a:t>Consolidate your knowledge and understanding by answering exam-style questions.</a:t>
            </a:r>
          </a:p>
          <a:p>
            <a:endParaRPr lang="en-GB" dirty="0"/>
          </a:p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B51536B-93ED-432A-BBEA-AF185E2233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19E243-D955-4AE4-B703-304B0F84084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A36BD-3D0C-42D5-A5D3-CE11F484185A}"/>
              </a:ext>
            </a:extLst>
          </p:cNvPr>
          <p:cNvSpPr txBox="1">
            <a:spLocks/>
          </p:cNvSpPr>
          <p:nvPr/>
        </p:nvSpPr>
        <p:spPr>
          <a:xfrm>
            <a:off x="359999" y="2270918"/>
            <a:ext cx="6992937" cy="3603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1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36575" indent="-2730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811213" indent="-2746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074738" indent="-2635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347788" indent="-2730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noProof="1"/>
              <a:t>Lesson components:</a:t>
            </a:r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" r="7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10802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5</a:t>
            </a:fld>
            <a:endParaRPr lang="en-US" noProof="0" dirty="0"/>
          </a:p>
        </p:txBody>
      </p:sp>
      <p:sp>
        <p:nvSpPr>
          <p:cNvPr id="6" name="TextBox 5"/>
          <p:cNvSpPr txBox="1"/>
          <p:nvPr/>
        </p:nvSpPr>
        <p:spPr>
          <a:xfrm>
            <a:off x="157163" y="128588"/>
            <a:ext cx="65151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Keyword Bank</a:t>
            </a:r>
          </a:p>
          <a:p>
            <a:endParaRPr lang="en-GB" sz="2400" b="1" u="sng" dirty="0">
              <a:latin typeface="+mj-lt"/>
            </a:endParaRPr>
          </a:p>
          <a:p>
            <a:r>
              <a:rPr lang="en-GB" dirty="0">
                <a:latin typeface="+mj-lt"/>
              </a:rPr>
              <a:t>Try and use as many keywords from today’s keyword bank.</a:t>
            </a:r>
            <a:endParaRPr lang="en-GB" sz="1600" dirty="0">
              <a:latin typeface="+mj-lt"/>
            </a:endParaRPr>
          </a:p>
        </p:txBody>
      </p:sp>
      <p:pic>
        <p:nvPicPr>
          <p:cNvPr id="2050" name="Picture 2" descr="Keyword bank, keyword help, keyword ideas, keyword planner, keywords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3639" y="107578"/>
            <a:ext cx="1021521" cy="1021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803982"/>
              </p:ext>
            </p:extLst>
          </p:nvPr>
        </p:nvGraphicFramePr>
        <p:xfrm>
          <a:off x="271439" y="1579475"/>
          <a:ext cx="11206330" cy="44118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41266">
                  <a:extLst>
                    <a:ext uri="{9D8B030D-6E8A-4147-A177-3AD203B41FA5}">
                      <a16:colId xmlns:a16="http://schemas.microsoft.com/office/drawing/2014/main" val="287975926"/>
                    </a:ext>
                  </a:extLst>
                </a:gridCol>
                <a:gridCol w="2241266">
                  <a:extLst>
                    <a:ext uri="{9D8B030D-6E8A-4147-A177-3AD203B41FA5}">
                      <a16:colId xmlns:a16="http://schemas.microsoft.com/office/drawing/2014/main" val="916126213"/>
                    </a:ext>
                  </a:extLst>
                </a:gridCol>
                <a:gridCol w="2241266">
                  <a:extLst>
                    <a:ext uri="{9D8B030D-6E8A-4147-A177-3AD203B41FA5}">
                      <a16:colId xmlns:a16="http://schemas.microsoft.com/office/drawing/2014/main" val="824365972"/>
                    </a:ext>
                  </a:extLst>
                </a:gridCol>
                <a:gridCol w="2241266">
                  <a:extLst>
                    <a:ext uri="{9D8B030D-6E8A-4147-A177-3AD203B41FA5}">
                      <a16:colId xmlns:a16="http://schemas.microsoft.com/office/drawing/2014/main" val="2429753572"/>
                    </a:ext>
                  </a:extLst>
                </a:gridCol>
                <a:gridCol w="2241266">
                  <a:extLst>
                    <a:ext uri="{9D8B030D-6E8A-4147-A177-3AD203B41FA5}">
                      <a16:colId xmlns:a16="http://schemas.microsoft.com/office/drawing/2014/main" val="150912303"/>
                    </a:ext>
                  </a:extLst>
                </a:gridCol>
              </a:tblGrid>
              <a:tr h="1102973">
                <a:tc>
                  <a:txBody>
                    <a:bodyPr/>
                    <a:lstStyle/>
                    <a:p>
                      <a:r>
                        <a:rPr lang="en-GB" dirty="0"/>
                        <a:t>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Signals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Filter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Format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4966197"/>
                  </a:ext>
                </a:extLst>
              </a:tr>
              <a:tr h="1102973">
                <a:tc>
                  <a:txBody>
                    <a:bodyPr/>
                    <a:lstStyle/>
                    <a:p>
                      <a:r>
                        <a:rPr lang="en-GB" dirty="0"/>
                        <a:t>Forward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Receive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Addresses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Connect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Destination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379122"/>
                  </a:ext>
                </a:extLst>
              </a:tr>
              <a:tr h="1102973">
                <a:tc>
                  <a:txBody>
                    <a:bodyPr/>
                    <a:lstStyle/>
                    <a:p>
                      <a:r>
                        <a:rPr lang="en-GB" dirty="0"/>
                        <a:t>Packets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Inspect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Devices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Identify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Intelligent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8350407"/>
                  </a:ext>
                </a:extLst>
              </a:tr>
              <a:tr h="1102973">
                <a:tc>
                  <a:txBody>
                    <a:bodyPr/>
                    <a:lstStyle/>
                    <a:p>
                      <a:r>
                        <a:rPr lang="en-GB" dirty="0"/>
                        <a:t>Unique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Internal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External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MAC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5380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5228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11594400" y="6672358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6</a:t>
            </a:fld>
            <a:endParaRPr lang="en-US" noProof="0" dirty="0"/>
          </a:p>
        </p:txBody>
      </p:sp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New information: Network Interface Controller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09784" y="875488"/>
            <a:ext cx="58774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j-lt"/>
              </a:rPr>
              <a:t>All computers need a Network Interface Controller (NIC) to connect to a network.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j-lt"/>
              </a:rPr>
              <a:t>Modern computers all come with a built in NIC – but this wasn’t the case many years ago.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j-lt"/>
              </a:rPr>
              <a:t>Each NIC will be assigned unique identification number which cannot be changed or copied.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j-lt"/>
              </a:rPr>
              <a:t>This unique form of identification is called a MAC address.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j-lt"/>
              </a:rPr>
              <a:t>MAC stands for Media Access Control.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j-lt"/>
              </a:rPr>
              <a:t>It’s programmed into the NIC to ensure the data is directed to it’s intended location. </a:t>
            </a:r>
          </a:p>
        </p:txBody>
      </p:sp>
      <p:sp>
        <p:nvSpPr>
          <p:cNvPr id="8" name="Rectangle 7"/>
          <p:cNvSpPr/>
          <p:nvPr/>
        </p:nvSpPr>
        <p:spPr>
          <a:xfrm>
            <a:off x="6285508" y="4469241"/>
            <a:ext cx="5738170" cy="20313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b="1" dirty="0">
                <a:latin typeface="+mj-lt"/>
              </a:rPr>
              <a:t>More facts about MAC Addresses: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j-lt"/>
              </a:rPr>
              <a:t>MAC addresses can't be changed / every device has a </a:t>
            </a:r>
            <a:r>
              <a:rPr lang="en-GB">
                <a:latin typeface="+mj-lt"/>
              </a:rPr>
              <a:t>fixed MAC </a:t>
            </a:r>
            <a:r>
              <a:rPr lang="en-GB" dirty="0">
                <a:latin typeface="+mj-lt"/>
              </a:rPr>
              <a:t>address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j-lt"/>
              </a:rPr>
              <a:t>MAC addresses are 6 bytes long.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j-lt"/>
              </a:rPr>
              <a:t>MAC addresses are normally written in Hex.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j-lt"/>
              </a:rPr>
              <a:t>MAC addresses are configured in hardware.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j-lt"/>
              </a:rPr>
              <a:t>MAC addresses are only used within the LAN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323833" y="5249684"/>
            <a:ext cx="3774012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b="1" dirty="0">
                <a:latin typeface="+mj-lt"/>
              </a:rPr>
              <a:t>Discussion:</a:t>
            </a:r>
          </a:p>
          <a:p>
            <a:r>
              <a:rPr lang="en-GB" dirty="0">
                <a:latin typeface="+mj-lt"/>
              </a:rPr>
              <a:t>Look at the facts provided about MAC addresses. How are IP addresses different?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34" y="1300719"/>
            <a:ext cx="4015680" cy="2548960"/>
          </a:xfrm>
          <a:prstGeom prst="rect">
            <a:avLst/>
          </a:prstGeom>
        </p:spPr>
      </p:pic>
      <p:pic>
        <p:nvPicPr>
          <p:cNvPr id="11" name="Picture 2" descr="Group Discussion Icons - Download Free Vector Icons | Noun Projec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17" y="4801079"/>
            <a:ext cx="1048769" cy="104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4364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7</a:t>
            </a:fld>
            <a:endParaRPr lang="en-US" noProof="0" dirty="0"/>
          </a:p>
        </p:txBody>
      </p:sp>
      <p:sp>
        <p:nvSpPr>
          <p:cNvPr id="3" name="TextBox 2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New information: IP Addresses v MAC Addresses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829456"/>
              </p:ext>
            </p:extLst>
          </p:nvPr>
        </p:nvGraphicFramePr>
        <p:xfrm>
          <a:off x="1799986" y="2807775"/>
          <a:ext cx="8128000" cy="33020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899900963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18450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MA</a:t>
                      </a:r>
                      <a:r>
                        <a:rPr lang="en-GB" baseline="0" dirty="0">
                          <a:latin typeface="+mj-lt"/>
                        </a:rPr>
                        <a:t>C Address</a:t>
                      </a:r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IP Address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70253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MAC addresses can't be changed / every device has a fixed MC 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IP addresses can be changed / are allocated as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61925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MAC addresses are 6 bytes long.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IP(v4) addresses are 4 bytes long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2046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MAC addresses are normally written in Hex.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IP(v4) addresses are normally written in denary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3957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MAC addresses are configured in hardware.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IP addresses are configured by software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08807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MAC addresses are only used within the LAN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IP addresses are used for routing across a WAN / internet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740468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99986" y="1759846"/>
            <a:ext cx="4594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E4-BC-E9-8D-45-7A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63986" y="1759846"/>
            <a:ext cx="4594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172.16.254.1</a:t>
            </a:r>
          </a:p>
        </p:txBody>
      </p:sp>
    </p:spTree>
    <p:extLst>
      <p:ext uri="{BB962C8B-B14F-4D97-AF65-F5344CB8AC3E}">
        <p14:creationId xmlns:p14="http://schemas.microsoft.com/office/powerpoint/2010/main" val="1521148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8</a:t>
            </a:fld>
            <a:endParaRPr lang="en-US" noProof="0" dirty="0"/>
          </a:p>
        </p:txBody>
      </p:sp>
      <p:sp>
        <p:nvSpPr>
          <p:cNvPr id="6" name="TextBox 5"/>
          <p:cNvSpPr txBox="1"/>
          <p:nvPr/>
        </p:nvSpPr>
        <p:spPr>
          <a:xfrm>
            <a:off x="157163" y="128588"/>
            <a:ext cx="82362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Network hardware:</a:t>
            </a:r>
          </a:p>
          <a:p>
            <a:endParaRPr lang="en-GB" sz="2400" b="1" u="sng" dirty="0">
              <a:latin typeface="+mj-lt"/>
            </a:endParaRPr>
          </a:p>
          <a:p>
            <a:r>
              <a:rPr lang="en-GB" dirty="0">
                <a:latin typeface="+mj-lt"/>
              </a:rPr>
              <a:t>Watch the video provided and match up the statements with the correct piece of hardware by ticking the boxes.</a:t>
            </a:r>
            <a:endParaRPr lang="en-GB" sz="1600" dirty="0">
              <a:latin typeface="+mj-lt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7259905"/>
              </p:ext>
            </p:extLst>
          </p:nvPr>
        </p:nvGraphicFramePr>
        <p:xfrm>
          <a:off x="265374" y="1634064"/>
          <a:ext cx="11329025" cy="496745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408381">
                  <a:extLst>
                    <a:ext uri="{9D8B030D-6E8A-4147-A177-3AD203B41FA5}">
                      <a16:colId xmlns:a16="http://schemas.microsoft.com/office/drawing/2014/main" val="2519933977"/>
                    </a:ext>
                  </a:extLst>
                </a:gridCol>
                <a:gridCol w="1119117">
                  <a:extLst>
                    <a:ext uri="{9D8B030D-6E8A-4147-A177-3AD203B41FA5}">
                      <a16:colId xmlns:a16="http://schemas.microsoft.com/office/drawing/2014/main" val="2333063465"/>
                    </a:ext>
                  </a:extLst>
                </a:gridCol>
                <a:gridCol w="1542197">
                  <a:extLst>
                    <a:ext uri="{9D8B030D-6E8A-4147-A177-3AD203B41FA5}">
                      <a16:colId xmlns:a16="http://schemas.microsoft.com/office/drawing/2014/main" val="1452631553"/>
                    </a:ext>
                  </a:extLst>
                </a:gridCol>
                <a:gridCol w="1009934">
                  <a:extLst>
                    <a:ext uri="{9D8B030D-6E8A-4147-A177-3AD203B41FA5}">
                      <a16:colId xmlns:a16="http://schemas.microsoft.com/office/drawing/2014/main" val="2948482419"/>
                    </a:ext>
                  </a:extLst>
                </a:gridCol>
                <a:gridCol w="1249396">
                  <a:extLst>
                    <a:ext uri="{9D8B030D-6E8A-4147-A177-3AD203B41FA5}">
                      <a16:colId xmlns:a16="http://schemas.microsoft.com/office/drawing/2014/main" val="181616677"/>
                    </a:ext>
                  </a:extLst>
                </a:gridCol>
              </a:tblGrid>
              <a:tr h="58901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Statement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Hub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Wireless Access</a:t>
                      </a:r>
                      <a:r>
                        <a:rPr lang="en-GB" baseline="0" dirty="0">
                          <a:latin typeface="+mj-lt"/>
                        </a:rPr>
                        <a:t> Point</a:t>
                      </a:r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Router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Switch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967399"/>
                  </a:ext>
                </a:extLst>
              </a:tr>
              <a:tr h="58901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To connect all of your network devices together on an internal network.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8035427"/>
                  </a:ext>
                </a:extLst>
              </a:tr>
              <a:tr h="58901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Addresses</a:t>
                      </a:r>
                      <a:r>
                        <a:rPr lang="en-GB" baseline="0" dirty="0">
                          <a:latin typeface="+mj-lt"/>
                        </a:rPr>
                        <a:t> of the devices that are connected to it and it stores these in physical addresses called MAC addresses. </a:t>
                      </a:r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585574"/>
                  </a:ext>
                </a:extLst>
              </a:tr>
              <a:tr h="58901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Data packets are only</a:t>
                      </a:r>
                      <a:r>
                        <a:rPr lang="en-GB" baseline="0" dirty="0">
                          <a:latin typeface="+mj-lt"/>
                        </a:rPr>
                        <a:t> directed to the intended destination port because the device is intelligent.</a:t>
                      </a:r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3707962"/>
                  </a:ext>
                </a:extLst>
              </a:tr>
              <a:tr h="58901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Used to connect</a:t>
                      </a:r>
                      <a:r>
                        <a:rPr lang="en-GB" baseline="0" dirty="0">
                          <a:latin typeface="+mj-lt"/>
                        </a:rPr>
                        <a:t> networks.</a:t>
                      </a:r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1042081"/>
                  </a:ext>
                </a:extLst>
              </a:tr>
              <a:tr h="58901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These are used to connect cabled networks. They convert data received through cables into wireless signals.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2427457"/>
                  </a:ext>
                </a:extLst>
              </a:tr>
              <a:tr h="58901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Inspects the data’s IP address.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8237834"/>
                  </a:ext>
                </a:extLst>
              </a:tr>
              <a:tr h="58901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Using</a:t>
                      </a:r>
                      <a:r>
                        <a:rPr lang="en-GB" baseline="0" dirty="0">
                          <a:latin typeface="+mj-lt"/>
                        </a:rPr>
                        <a:t> this will create unnecessary traffic and wastes bandwidth.</a:t>
                      </a:r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9663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0486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9</a:t>
            </a:fld>
            <a:endParaRPr lang="en-US" noProof="0" dirty="0"/>
          </a:p>
        </p:txBody>
      </p:sp>
      <p:sp>
        <p:nvSpPr>
          <p:cNvPr id="6" name="TextBox 5"/>
          <p:cNvSpPr txBox="1"/>
          <p:nvPr/>
        </p:nvSpPr>
        <p:spPr>
          <a:xfrm>
            <a:off x="157163" y="128588"/>
            <a:ext cx="82362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Network hardware:</a:t>
            </a:r>
          </a:p>
          <a:p>
            <a:endParaRPr lang="en-GB" sz="2400" b="1" u="sng" dirty="0">
              <a:latin typeface="+mj-lt"/>
            </a:endParaRPr>
          </a:p>
          <a:p>
            <a:r>
              <a:rPr lang="en-GB" dirty="0">
                <a:latin typeface="+mj-lt"/>
              </a:rPr>
              <a:t>Watch the video provided and match up the statements with the correct piece of hardware by ticking the boxes.</a:t>
            </a:r>
            <a:endParaRPr lang="en-GB" sz="1600" dirty="0">
              <a:latin typeface="+mj-lt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26867"/>
              </p:ext>
            </p:extLst>
          </p:nvPr>
        </p:nvGraphicFramePr>
        <p:xfrm>
          <a:off x="265374" y="1634064"/>
          <a:ext cx="11329025" cy="496745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408381">
                  <a:extLst>
                    <a:ext uri="{9D8B030D-6E8A-4147-A177-3AD203B41FA5}">
                      <a16:colId xmlns:a16="http://schemas.microsoft.com/office/drawing/2014/main" val="2519933977"/>
                    </a:ext>
                  </a:extLst>
                </a:gridCol>
                <a:gridCol w="1119117">
                  <a:extLst>
                    <a:ext uri="{9D8B030D-6E8A-4147-A177-3AD203B41FA5}">
                      <a16:colId xmlns:a16="http://schemas.microsoft.com/office/drawing/2014/main" val="2333063465"/>
                    </a:ext>
                  </a:extLst>
                </a:gridCol>
                <a:gridCol w="1542197">
                  <a:extLst>
                    <a:ext uri="{9D8B030D-6E8A-4147-A177-3AD203B41FA5}">
                      <a16:colId xmlns:a16="http://schemas.microsoft.com/office/drawing/2014/main" val="1452631553"/>
                    </a:ext>
                  </a:extLst>
                </a:gridCol>
                <a:gridCol w="1009934">
                  <a:extLst>
                    <a:ext uri="{9D8B030D-6E8A-4147-A177-3AD203B41FA5}">
                      <a16:colId xmlns:a16="http://schemas.microsoft.com/office/drawing/2014/main" val="2948482419"/>
                    </a:ext>
                  </a:extLst>
                </a:gridCol>
                <a:gridCol w="1249396">
                  <a:extLst>
                    <a:ext uri="{9D8B030D-6E8A-4147-A177-3AD203B41FA5}">
                      <a16:colId xmlns:a16="http://schemas.microsoft.com/office/drawing/2014/main" val="181616677"/>
                    </a:ext>
                  </a:extLst>
                </a:gridCol>
              </a:tblGrid>
              <a:tr h="58901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Statement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Hub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Wireless Access</a:t>
                      </a:r>
                      <a:r>
                        <a:rPr lang="en-GB" baseline="0" dirty="0">
                          <a:latin typeface="+mj-lt"/>
                        </a:rPr>
                        <a:t> Point</a:t>
                      </a:r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Router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Switch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967399"/>
                  </a:ext>
                </a:extLst>
              </a:tr>
              <a:tr h="58901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To connect all of your network devices together on an internal network.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8035427"/>
                  </a:ext>
                </a:extLst>
              </a:tr>
              <a:tr h="58901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Addresses</a:t>
                      </a:r>
                      <a:r>
                        <a:rPr lang="en-GB" baseline="0" dirty="0">
                          <a:latin typeface="+mj-lt"/>
                        </a:rPr>
                        <a:t> of the devices that are connected to it and it stores these in physical addresses called MAC addresses. </a:t>
                      </a:r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  <a:sym typeface="Wingdings" panose="05000000000000000000" pitchFamily="2" charset="2"/>
                        </a:rPr>
                        <a:t></a:t>
                      </a:r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585574"/>
                  </a:ext>
                </a:extLst>
              </a:tr>
              <a:tr h="58901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Data packets are only</a:t>
                      </a:r>
                      <a:r>
                        <a:rPr lang="en-GB" baseline="0" dirty="0">
                          <a:latin typeface="+mj-lt"/>
                        </a:rPr>
                        <a:t> directed to the intended destination port because the device is intelligent.</a:t>
                      </a:r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3707962"/>
                  </a:ext>
                </a:extLst>
              </a:tr>
              <a:tr h="58901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Used to connect</a:t>
                      </a:r>
                      <a:r>
                        <a:rPr lang="en-GB" baseline="0" dirty="0">
                          <a:latin typeface="+mj-lt"/>
                        </a:rPr>
                        <a:t> networks.</a:t>
                      </a:r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1042081"/>
                  </a:ext>
                </a:extLst>
              </a:tr>
              <a:tr h="58901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These are used to connect cabled networks. They convert data received through cables into wireless signals.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2427457"/>
                  </a:ext>
                </a:extLst>
              </a:tr>
              <a:tr h="58901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Inspects the data’s IP address.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8237834"/>
                  </a:ext>
                </a:extLst>
              </a:tr>
              <a:tr h="58901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Using</a:t>
                      </a:r>
                      <a:r>
                        <a:rPr lang="en-GB" baseline="0" dirty="0">
                          <a:latin typeface="+mj-lt"/>
                        </a:rPr>
                        <a:t> this will create unnecessary traffic and wastes bandwidth.</a:t>
                      </a:r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9663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2159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5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F0"/>
      </a:accent1>
      <a:accent2>
        <a:srgbClr val="0B6CD9"/>
      </a:accent2>
      <a:accent3>
        <a:srgbClr val="0C3DF8"/>
      </a:accent3>
      <a:accent4>
        <a:srgbClr val="F2194A"/>
      </a:accent4>
      <a:accent5>
        <a:srgbClr val="0CF8B6"/>
      </a:accent5>
      <a:accent6>
        <a:srgbClr val="BDB313"/>
      </a:accent6>
      <a:hlink>
        <a:srgbClr val="00B0F0"/>
      </a:hlink>
      <a:folHlink>
        <a:srgbClr val="00B0F0"/>
      </a:folHlink>
    </a:clrScheme>
    <a:fontScheme name="Custom 162">
      <a:majorFont>
        <a:latin typeface="Tw Cen MT"/>
        <a:ea typeface=""/>
        <a:cs typeface=""/>
      </a:majorFont>
      <a:minorFont>
        <a:latin typeface="Lucida Sans Typewri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78043420_Science fair presentation_RVA_v3.potx" id="{29D4BD8F-7488-49D9-BFBB-7DF8C2B0292D}" vid="{799E8309-D02B-4451-A1B1-915D5FF07E1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Science fair presentation</Template>
  <TotalTime>0</TotalTime>
  <Words>1299</Words>
  <Application>Microsoft Office PowerPoint</Application>
  <PresentationFormat>Widescreen</PresentationFormat>
  <Paragraphs>208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Lucida Sans Typewriter</vt:lpstr>
      <vt:lpstr>Times New Roman</vt:lpstr>
      <vt:lpstr>Tw Cen MT</vt:lpstr>
      <vt:lpstr>Wingdings</vt:lpstr>
      <vt:lpstr>Office Theme</vt:lpstr>
      <vt:lpstr>WJEC GCSE Digital Technology</vt:lpstr>
      <vt:lpstr>PowerPoint Presentation</vt:lpstr>
      <vt:lpstr>PowerPoint Presentation</vt:lpstr>
      <vt:lpstr>Lesson Objectives: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2020-07-10T06:49:00Z</dcterms:created>
  <dcterms:modified xsi:type="dcterms:W3CDTF">2021-06-05T19:35:30Z</dcterms:modified>
</cp:coreProperties>
</file>